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1" r:id="rId2"/>
  </p:sldMasterIdLst>
  <p:notesMasterIdLst>
    <p:notesMasterId r:id="rId44"/>
  </p:notesMasterIdLst>
  <p:sldIdLst>
    <p:sldId id="468" r:id="rId3"/>
    <p:sldId id="550" r:id="rId4"/>
    <p:sldId id="533" r:id="rId5"/>
    <p:sldId id="478" r:id="rId6"/>
    <p:sldId id="507" r:id="rId7"/>
    <p:sldId id="557" r:id="rId8"/>
    <p:sldId id="558" r:id="rId9"/>
    <p:sldId id="559" r:id="rId10"/>
    <p:sldId id="553" r:id="rId11"/>
    <p:sldId id="554" r:id="rId12"/>
    <p:sldId id="555" r:id="rId13"/>
    <p:sldId id="552" r:id="rId14"/>
    <p:sldId id="549" r:id="rId15"/>
    <p:sldId id="384" r:id="rId16"/>
    <p:sldId id="504" r:id="rId17"/>
    <p:sldId id="530" r:id="rId18"/>
    <p:sldId id="407" r:id="rId19"/>
    <p:sldId id="486" r:id="rId20"/>
    <p:sldId id="561" r:id="rId21"/>
    <p:sldId id="562" r:id="rId22"/>
    <p:sldId id="563" r:id="rId23"/>
    <p:sldId id="564" r:id="rId24"/>
    <p:sldId id="565" r:id="rId25"/>
    <p:sldId id="566" r:id="rId26"/>
    <p:sldId id="568" r:id="rId27"/>
    <p:sldId id="570" r:id="rId28"/>
    <p:sldId id="515" r:id="rId29"/>
    <p:sldId id="560" r:id="rId30"/>
    <p:sldId id="525" r:id="rId31"/>
    <p:sldId id="532" r:id="rId32"/>
    <p:sldId id="548" r:id="rId33"/>
    <p:sldId id="538" r:id="rId34"/>
    <p:sldId id="539" r:id="rId35"/>
    <p:sldId id="540" r:id="rId36"/>
    <p:sldId id="541" r:id="rId37"/>
    <p:sldId id="542" r:id="rId38"/>
    <p:sldId id="543" r:id="rId39"/>
    <p:sldId id="536" r:id="rId40"/>
    <p:sldId id="535" r:id="rId41"/>
    <p:sldId id="551" r:id="rId42"/>
    <p:sldId id="531" r:id="rId43"/>
  </p:sldIdLst>
  <p:sldSz cx="9144000" cy="6858000" type="screen4x3"/>
  <p:notesSz cx="7023100" cy="93091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BDC"/>
    <a:srgbClr val="000000"/>
    <a:srgbClr val="CC0000"/>
    <a:srgbClr val="660033"/>
    <a:srgbClr val="FFFFFF"/>
    <a:srgbClr val="512513"/>
    <a:srgbClr val="3F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9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_Enero2015\10_INEI\ENDES\Anexo%20I%20-%20Prog%20Articulado%20Nutricional%202012%20preliminar_editado_graficosActualizados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_Enero2015\10_INEI\ENDES\Anexo%20I%20-%20Prog%20Articulado%20Nutricional%202012%20preliminar_editado_graficosActualizados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_Enero2015\10_INEI\ENDES\Anexo%20I%20-%20Prog%20Articulado%20Nutricional%202012%20preliminar_editado_graficosActualizados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_Enero2015\10_INEI\ENDES\Anexo%20I%20-%20Prog%20Articulado%20Nutricional%202012%20preliminar_editado_graficosActualizados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_Enero2015\10_INEI\ENDES\Anexo%20I%20-%20Prog%20Articulado%20Nutricional%202012%20preliminar_editado_graficosActualizados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_Enero2015\10_INEI\ENDES\Anexo%20I%20-%20Prog%20Articulado%20Nutricional%202012%20preliminar_editado_graficosActualizados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UBEL\DOCUMENTOS_2014\DOCUMENTOS_FED_MIDIS\VERIFICACION_FED_SUBSANACION_NOV\CAD_SUBSANACION_NIVEL1_FASE_1\BD_NOVIEMBRE_2014\SO1_SO3_SO5_SO8_SUBSANAC_NO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n-U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200" baseline="0" dirty="0" smtClean="0"/>
              <a:t>Huancavelica</a:t>
            </a:r>
            <a:endParaRPr lang="es-ES" sz="1200" dirty="0"/>
          </a:p>
        </c:rich>
      </c:tx>
      <c:layout>
        <c:manualLayout>
          <c:xMode val="edge"/>
          <c:yMode val="edge"/>
          <c:x val="0.46635554426664433"/>
          <c:y val="5.5014336577277993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700525941678974E-2"/>
          <c:y val="0.13097538133584341"/>
          <c:w val="0.87213124575278755"/>
          <c:h val="0.73862521950251792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70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42E-3"/>
                  <c:y val="3.875924217241060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42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42E-3"/>
                  <c:y val="3.875924217241060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70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9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DesnutCronicaOMS_G!$AT$33:$AT$39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DesnutCronicaOMS_G!$AU$33:$AU$39</c:f>
              <c:numCache>
                <c:formatCode>0.0</c:formatCode>
                <c:ptCount val="7"/>
                <c:pt idx="0">
                  <c:v>59.191525595475113</c:v>
                </c:pt>
                <c:pt idx="1">
                  <c:v>53.553851278546368</c:v>
                </c:pt>
                <c:pt idx="2">
                  <c:v>54.637207692247557</c:v>
                </c:pt>
                <c:pt idx="3">
                  <c:v>54.216389397880576</c:v>
                </c:pt>
                <c:pt idx="4" formatCode="#,##0.0">
                  <c:v>50.15</c:v>
                </c:pt>
                <c:pt idx="5" formatCode="#,##0.0">
                  <c:v>42.613870406389722</c:v>
                </c:pt>
                <c:pt idx="6">
                  <c:v>34.997934482130425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DesnutCronicaOMS_G!$AT$33:$AT$39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DesnutCronicaOMS_G!$AV$33:$AV$39</c:f>
              <c:numCache>
                <c:formatCode>0.0</c:formatCode>
                <c:ptCount val="7"/>
                <c:pt idx="0">
                  <c:v>53.255173261556685</c:v>
                </c:pt>
                <c:pt idx="1">
                  <c:v>46.488133849992963</c:v>
                </c:pt>
                <c:pt idx="2">
                  <c:v>49.000609266872594</c:v>
                </c:pt>
                <c:pt idx="3">
                  <c:v>48.974617166928645</c:v>
                </c:pt>
                <c:pt idx="4" formatCode="#,##0.0">
                  <c:v>45.17</c:v>
                </c:pt>
                <c:pt idx="5" formatCode="#,##0.0">
                  <c:v>35.667002310711744</c:v>
                </c:pt>
                <c:pt idx="6">
                  <c:v>28.158475877593585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DesnutCronicaOMS_G!$AT$33:$AT$39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DesnutCronicaOMS_G!$AW$33:$AW$39</c:f>
              <c:numCache>
                <c:formatCode>0.0</c:formatCode>
                <c:ptCount val="7"/>
                <c:pt idx="0">
                  <c:v>65.127877929393478</c:v>
                </c:pt>
                <c:pt idx="1">
                  <c:v>60.619568707099866</c:v>
                </c:pt>
                <c:pt idx="2">
                  <c:v>60.273806117622591</c:v>
                </c:pt>
                <c:pt idx="3">
                  <c:v>59.458161628832478</c:v>
                </c:pt>
                <c:pt idx="4" formatCode="#,##0.0">
                  <c:v>55.13</c:v>
                </c:pt>
                <c:pt idx="5" formatCode="#,##0.0">
                  <c:v>49.56073850206775</c:v>
                </c:pt>
                <c:pt idx="6">
                  <c:v>41.837393086667255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93436896"/>
        <c:axId val="193437288"/>
      </c:stockChart>
      <c:catAx>
        <c:axId val="1934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193437288"/>
        <c:crosses val="autoZero"/>
        <c:auto val="1"/>
        <c:lblAlgn val="ctr"/>
        <c:lblOffset val="100"/>
        <c:tickMarkSkip val="1"/>
        <c:noMultiLvlLbl val="0"/>
      </c:catAx>
      <c:valAx>
        <c:axId val="193437288"/>
        <c:scaling>
          <c:orientation val="minMax"/>
          <c:max val="65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193436896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n-U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200" baseline="0" dirty="0" smtClean="0"/>
              <a:t>Ayacucho</a:t>
            </a:r>
            <a:endParaRPr lang="es-ES" sz="1200" dirty="0"/>
          </a:p>
        </c:rich>
      </c:tx>
      <c:layout>
        <c:manualLayout>
          <c:xMode val="edge"/>
          <c:yMode val="edge"/>
          <c:x val="0.45488601021646508"/>
          <c:y val="3.7810082857222281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700525941678974E-2"/>
          <c:y val="0.13097538133584341"/>
          <c:w val="0.87213124575278755"/>
          <c:h val="0.73862521950251792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60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60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9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DesnutCronicaOMS_G!$AM$33:$AM$39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DesnutCronicaOMS_G!$AN$33:$AN$39</c:f>
              <c:numCache>
                <c:formatCode>0.0</c:formatCode>
                <c:ptCount val="7"/>
                <c:pt idx="0">
                  <c:v>42.245609658087396</c:v>
                </c:pt>
                <c:pt idx="1">
                  <c:v>41.354518959676504</c:v>
                </c:pt>
                <c:pt idx="2">
                  <c:v>38.788742698395993</c:v>
                </c:pt>
                <c:pt idx="3">
                  <c:v>35.254450768936394</c:v>
                </c:pt>
                <c:pt idx="4" formatCode="#,##0.0">
                  <c:v>29.459999999999987</c:v>
                </c:pt>
                <c:pt idx="5" formatCode="#,##0.0">
                  <c:v>28.09103806524973</c:v>
                </c:pt>
                <c:pt idx="6">
                  <c:v>26.329478272746289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DesnutCronicaOMS_G!$AM$33:$AM$39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DesnutCronicaOMS_G!$AO$33:$AO$39</c:f>
              <c:numCache>
                <c:formatCode>0.0</c:formatCode>
                <c:ptCount val="7"/>
                <c:pt idx="0">
                  <c:v>35.161151162614054</c:v>
                </c:pt>
                <c:pt idx="1">
                  <c:v>36.887936965943602</c:v>
                </c:pt>
                <c:pt idx="2">
                  <c:v>34.487090943442844</c:v>
                </c:pt>
                <c:pt idx="3">
                  <c:v>30.136708531622432</c:v>
                </c:pt>
                <c:pt idx="4" formatCode="#,##0.0">
                  <c:v>25.47</c:v>
                </c:pt>
                <c:pt idx="5" formatCode="#,##0.0">
                  <c:v>23.696178535760254</c:v>
                </c:pt>
                <c:pt idx="6">
                  <c:v>21.53465718410898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DesnutCronicaOMS_G!$AM$33:$AM$39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DesnutCronicaOMS_G!$AP$33:$AP$39</c:f>
              <c:numCache>
                <c:formatCode>0.0</c:formatCode>
                <c:ptCount val="7"/>
                <c:pt idx="0">
                  <c:v>49.330068153560724</c:v>
                </c:pt>
                <c:pt idx="1">
                  <c:v>45.821100953409442</c:v>
                </c:pt>
                <c:pt idx="2">
                  <c:v>43.090394453349028</c:v>
                </c:pt>
                <c:pt idx="3">
                  <c:v>40.372193006250399</c:v>
                </c:pt>
                <c:pt idx="4" formatCode="#,##0.0">
                  <c:v>33.450000000000003</c:v>
                </c:pt>
                <c:pt idx="5" formatCode="#,##0.0">
                  <c:v>32.48589759473915</c:v>
                </c:pt>
                <c:pt idx="6">
                  <c:v>31.124299361383628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258093008"/>
        <c:axId val="536308328"/>
      </c:stockChart>
      <c:catAx>
        <c:axId val="25809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536308328"/>
        <c:crosses val="autoZero"/>
        <c:auto val="1"/>
        <c:lblAlgn val="ctr"/>
        <c:lblOffset val="100"/>
        <c:tickMarkSkip val="1"/>
        <c:noMultiLvlLbl val="0"/>
      </c:catAx>
      <c:valAx>
        <c:axId val="536308328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809300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n-U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200" baseline="0" dirty="0" smtClean="0"/>
              <a:t>Apurímac</a:t>
            </a:r>
            <a:endParaRPr lang="es-ES" sz="1200" dirty="0"/>
          </a:p>
        </c:rich>
      </c:tx>
      <c:layout>
        <c:manualLayout>
          <c:xMode val="edge"/>
          <c:yMode val="edge"/>
          <c:x val="0.46922292777918917"/>
          <c:y val="1.488744261668978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03747918606952"/>
          <c:y val="0.21562118369626326"/>
          <c:w val="0.87213124575278755"/>
          <c:h val="0.6423501373733983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60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60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9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DesnutCronicaOMS_G!$AF$33:$AF$39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DesnutCronicaOMS_G!$AG$33:$AG$39</c:f>
              <c:numCache>
                <c:formatCode>0.0</c:formatCode>
                <c:ptCount val="7"/>
                <c:pt idx="0">
                  <c:v>41.717733837868771</c:v>
                </c:pt>
                <c:pt idx="1">
                  <c:v>34.845662758776193</c:v>
                </c:pt>
                <c:pt idx="2">
                  <c:v>38.599371755690946</c:v>
                </c:pt>
                <c:pt idx="3">
                  <c:v>39.291037225767447</c:v>
                </c:pt>
                <c:pt idx="4" formatCode="#,##0.0">
                  <c:v>32.230000000000011</c:v>
                </c:pt>
                <c:pt idx="5" formatCode="#,##0.0">
                  <c:v>28.621446304252583</c:v>
                </c:pt>
                <c:pt idx="6">
                  <c:v>27.336756740266964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DesnutCronicaOMS_G!$AF$33:$AF$39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DesnutCronicaOMS_G!$AH$33:$AH$39</c:f>
              <c:numCache>
                <c:formatCode>0.0</c:formatCode>
                <c:ptCount val="7"/>
                <c:pt idx="0">
                  <c:v>35.153223764513044</c:v>
                </c:pt>
                <c:pt idx="1">
                  <c:v>29.67942564699559</c:v>
                </c:pt>
                <c:pt idx="2">
                  <c:v>33.591546228002173</c:v>
                </c:pt>
                <c:pt idx="3">
                  <c:v>33.66451633633006</c:v>
                </c:pt>
                <c:pt idx="4" formatCode="#,##0.0">
                  <c:v>26.47</c:v>
                </c:pt>
                <c:pt idx="5" formatCode="#,##0.0">
                  <c:v>22.114273620300292</c:v>
                </c:pt>
                <c:pt idx="6">
                  <c:v>23.213849300662719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DesnutCronicaOMS_G!$AF$33:$AF$39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DesnutCronicaOMS_G!$AI$33:$AI$39</c:f>
              <c:numCache>
                <c:formatCode>0.0</c:formatCode>
                <c:ptCount val="7"/>
                <c:pt idx="0">
                  <c:v>48.28224391122442</c:v>
                </c:pt>
                <c:pt idx="1">
                  <c:v>40.011899870556846</c:v>
                </c:pt>
                <c:pt idx="2">
                  <c:v>43.607197283379762</c:v>
                </c:pt>
                <c:pt idx="3">
                  <c:v>44.917558115204876</c:v>
                </c:pt>
                <c:pt idx="4" formatCode="#,##0.0">
                  <c:v>37.980000000000004</c:v>
                </c:pt>
                <c:pt idx="5" formatCode="#,##0.0">
                  <c:v>35.128618988204913</c:v>
                </c:pt>
                <c:pt idx="6">
                  <c:v>31.459664179871197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255874280"/>
        <c:axId val="255873496"/>
      </c:stockChart>
      <c:catAx>
        <c:axId val="255874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5873496"/>
        <c:crosses val="autoZero"/>
        <c:auto val="1"/>
        <c:lblAlgn val="ctr"/>
        <c:lblOffset val="100"/>
        <c:tickMarkSkip val="1"/>
        <c:noMultiLvlLbl val="0"/>
      </c:catAx>
      <c:valAx>
        <c:axId val="255873496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5874280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en-U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200" baseline="0" dirty="0" smtClean="0"/>
              <a:t>Huánuco</a:t>
            </a:r>
            <a:endParaRPr lang="es-ES" sz="1200" dirty="0"/>
          </a:p>
        </c:rich>
      </c:tx>
      <c:layout>
        <c:manualLayout>
          <c:xMode val="edge"/>
          <c:yMode val="edge"/>
          <c:x val="0.4473499786885613"/>
          <c:y val="5.0202133898707695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05949256342959E-2"/>
          <c:y val="0.1174082278627505"/>
          <c:w val="0.87213124575278755"/>
          <c:h val="0.73862521950251769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56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56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9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DesnutCronicaOMS_G!$I$33:$I$39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DesnutCronicaOMS_G!$J$33:$J$39</c:f>
              <c:numCache>
                <c:formatCode>#,##0.0</c:formatCode>
                <c:ptCount val="7"/>
                <c:pt idx="0">
                  <c:v>49.416324876981491</c:v>
                </c:pt>
                <c:pt idx="1">
                  <c:v>39.208483627353871</c:v>
                </c:pt>
                <c:pt idx="2">
                  <c:v>37.417542131690048</c:v>
                </c:pt>
                <c:pt idx="3">
                  <c:v>34.334027272889216</c:v>
                </c:pt>
                <c:pt idx="4">
                  <c:v>30.85</c:v>
                </c:pt>
                <c:pt idx="5">
                  <c:v>29.046539951304219</c:v>
                </c:pt>
                <c:pt idx="6">
                  <c:v>24.783087406143579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DesnutCronicaOMS_G!$I$33:$I$39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DesnutCronicaOMS_G!$K$33:$K$39</c:f>
              <c:numCache>
                <c:formatCode>#,##0.0</c:formatCode>
                <c:ptCount val="7"/>
                <c:pt idx="0">
                  <c:v>41.548422871279719</c:v>
                </c:pt>
                <c:pt idx="1">
                  <c:v>32.316267584230978</c:v>
                </c:pt>
                <c:pt idx="2">
                  <c:v>31.979309176497072</c:v>
                </c:pt>
                <c:pt idx="3">
                  <c:v>29.885159635150526</c:v>
                </c:pt>
                <c:pt idx="4">
                  <c:v>26.700000000000003</c:v>
                </c:pt>
                <c:pt idx="5">
                  <c:v>24.519890260209511</c:v>
                </c:pt>
                <c:pt idx="6">
                  <c:v>19.371000956114564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DesnutCronicaOMS_G!$I$33:$I$39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DesnutCronicaOMS_G!$L$33:$L$39</c:f>
              <c:numCache>
                <c:formatCode>#,##0.0</c:formatCode>
                <c:ptCount val="7"/>
                <c:pt idx="0">
                  <c:v>57.284226882683235</c:v>
                </c:pt>
                <c:pt idx="1">
                  <c:v>46.100699670476715</c:v>
                </c:pt>
                <c:pt idx="2">
                  <c:v>42.855775086883085</c:v>
                </c:pt>
                <c:pt idx="3">
                  <c:v>38.782894910627952</c:v>
                </c:pt>
                <c:pt idx="4">
                  <c:v>35</c:v>
                </c:pt>
                <c:pt idx="5">
                  <c:v>33.573189642398958</c:v>
                </c:pt>
                <c:pt idx="6">
                  <c:v>30.195173856172609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257403064"/>
        <c:axId val="257402672"/>
      </c:stockChart>
      <c:catAx>
        <c:axId val="25740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7402672"/>
        <c:crosses val="autoZero"/>
        <c:auto val="1"/>
        <c:lblAlgn val="ctr"/>
        <c:lblOffset val="100"/>
        <c:tickMarkSkip val="1"/>
        <c:noMultiLvlLbl val="0"/>
      </c:catAx>
      <c:valAx>
        <c:axId val="257402672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7403064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en-U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200" baseline="0" dirty="0" smtClean="0"/>
              <a:t>Cajamarca</a:t>
            </a:r>
            <a:endParaRPr lang="es-ES" sz="1200" dirty="0"/>
          </a:p>
        </c:rich>
      </c:tx>
      <c:layout>
        <c:manualLayout>
          <c:xMode val="edge"/>
          <c:yMode val="edge"/>
          <c:x val="0.47542896817256597"/>
          <c:y val="4.2581117955536658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700525941678932E-2"/>
          <c:y val="0.13097538133584341"/>
          <c:w val="0.87213124575278755"/>
          <c:h val="0.73862521950251769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56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56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9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DesnutCronicaOMS_G!$A$33:$A$39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DesnutCronicaOMS_G!$B$33:$B$39</c:f>
              <c:numCache>
                <c:formatCode>0.0</c:formatCode>
                <c:ptCount val="7"/>
                <c:pt idx="0">
                  <c:v>46.595661360526933</c:v>
                </c:pt>
                <c:pt idx="1">
                  <c:v>39.758757590250305</c:v>
                </c:pt>
                <c:pt idx="2">
                  <c:v>40.526668187440947</c:v>
                </c:pt>
                <c:pt idx="3">
                  <c:v>37.628080764370182</c:v>
                </c:pt>
                <c:pt idx="4" formatCode="#,##0.0">
                  <c:v>34.17</c:v>
                </c:pt>
                <c:pt idx="5" formatCode="#,##0.0">
                  <c:v>35.604062391440706</c:v>
                </c:pt>
                <c:pt idx="6" formatCode="#,##0.0">
                  <c:v>32.1576344090982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DesnutCronicaOMS_G!$A$33:$A$39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DesnutCronicaOMS_G!$C$33:$C$39</c:f>
              <c:numCache>
                <c:formatCode>0.0</c:formatCode>
                <c:ptCount val="7"/>
                <c:pt idx="0">
                  <c:v>39.633924698202165</c:v>
                </c:pt>
                <c:pt idx="1">
                  <c:v>33.196159585305388</c:v>
                </c:pt>
                <c:pt idx="2">
                  <c:v>35.875833491696689</c:v>
                </c:pt>
                <c:pt idx="3">
                  <c:v>32.241070974427863</c:v>
                </c:pt>
                <c:pt idx="4" formatCode="#,##0.0">
                  <c:v>28.88</c:v>
                </c:pt>
                <c:pt idx="5" formatCode="#,##0.0">
                  <c:v>29.798655290565293</c:v>
                </c:pt>
                <c:pt idx="6" formatCode="#,##0.0">
                  <c:v>26.247174366967425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DesnutCronicaOMS_G!$A$33:$A$39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DesnutCronicaOMS_G!$D$33:$D$39</c:f>
              <c:numCache>
                <c:formatCode>0.0</c:formatCode>
                <c:ptCount val="7"/>
                <c:pt idx="0">
                  <c:v>53.557398022851686</c:v>
                </c:pt>
                <c:pt idx="1">
                  <c:v>46.321355595195222</c:v>
                </c:pt>
                <c:pt idx="2">
                  <c:v>45.177502883185191</c:v>
                </c:pt>
                <c:pt idx="3">
                  <c:v>43.015090554312472</c:v>
                </c:pt>
                <c:pt idx="4" formatCode="#,##0.0">
                  <c:v>39.449999999999996</c:v>
                </c:pt>
                <c:pt idx="5" formatCode="#,##0.0">
                  <c:v>41.409469492316063</c:v>
                </c:pt>
                <c:pt idx="6" formatCode="#,##0.0">
                  <c:v>38.068094451229044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257401888"/>
        <c:axId val="257403456"/>
      </c:stockChart>
      <c:catAx>
        <c:axId val="25740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7403456"/>
        <c:crosses val="autoZero"/>
        <c:auto val="1"/>
        <c:lblAlgn val="ctr"/>
        <c:lblOffset val="100"/>
        <c:tickMarkSkip val="1"/>
        <c:noMultiLvlLbl val="0"/>
      </c:catAx>
      <c:valAx>
        <c:axId val="257403456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740188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n-U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200" baseline="0" dirty="0" smtClean="0"/>
              <a:t>Amazonas</a:t>
            </a:r>
            <a:endParaRPr lang="es-ES" sz="1200" dirty="0"/>
          </a:p>
        </c:rich>
      </c:tx>
      <c:layout>
        <c:manualLayout>
          <c:xMode val="edge"/>
          <c:yMode val="edge"/>
          <c:x val="0.45201862670392012"/>
          <c:y val="5.6148107369367817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700525941678932E-2"/>
          <c:y val="0.13097538133584341"/>
          <c:w val="0.87213124575278755"/>
          <c:h val="0.73862521950251769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56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56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9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DesnutCronicaOMS_G!$R$33:$R$39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DesnutCronicaOMS_G!$S$33:$S$39</c:f>
              <c:numCache>
                <c:formatCode>#,##0.0</c:formatCode>
                <c:ptCount val="7"/>
                <c:pt idx="0">
                  <c:v>37.394633791569134</c:v>
                </c:pt>
                <c:pt idx="1">
                  <c:v>26.829510064836114</c:v>
                </c:pt>
                <c:pt idx="2">
                  <c:v>25.20768484175623</c:v>
                </c:pt>
                <c:pt idx="3">
                  <c:v>27.52677981777607</c:v>
                </c:pt>
                <c:pt idx="4">
                  <c:v>29.189999999999987</c:v>
                </c:pt>
                <c:pt idx="5">
                  <c:v>27.145632992939106</c:v>
                </c:pt>
                <c:pt idx="6">
                  <c:v>30.789775348464694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DesnutCronicaOMS_G!$R$33:$R$39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DesnutCronicaOMS_G!$T$33:$T$39</c:f>
              <c:numCache>
                <c:formatCode>#,##0.0</c:formatCode>
                <c:ptCount val="7"/>
                <c:pt idx="0">
                  <c:v>30.447072981550789</c:v>
                </c:pt>
                <c:pt idx="1">
                  <c:v>21.355684256147438</c:v>
                </c:pt>
                <c:pt idx="2">
                  <c:v>21.091048423272291</c:v>
                </c:pt>
                <c:pt idx="3">
                  <c:v>23.510339184890388</c:v>
                </c:pt>
                <c:pt idx="4">
                  <c:v>25.2</c:v>
                </c:pt>
                <c:pt idx="5">
                  <c:v>21.342017852265844</c:v>
                </c:pt>
                <c:pt idx="6">
                  <c:v>23.872109846053938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DesnutCronicaOMS_G!$R$33:$R$39</c:f>
              <c:strCache>
                <c:ptCount val="7"/>
                <c:pt idx="0">
                  <c:v>2007</c:v>
                </c:pt>
                <c:pt idx="1">
                  <c:v>2009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DesnutCronicaOMS_G!$U$33:$U$39</c:f>
              <c:numCache>
                <c:formatCode>#,##0.0</c:formatCode>
                <c:ptCount val="7"/>
                <c:pt idx="0">
                  <c:v>44.342194601587444</c:v>
                </c:pt>
                <c:pt idx="1">
                  <c:v>32.303335873524816</c:v>
                </c:pt>
                <c:pt idx="2">
                  <c:v>29.32432126024019</c:v>
                </c:pt>
                <c:pt idx="3">
                  <c:v>31.543220450661757</c:v>
                </c:pt>
                <c:pt idx="4">
                  <c:v>33.190000000000012</c:v>
                </c:pt>
                <c:pt idx="5">
                  <c:v>32.949248133612357</c:v>
                </c:pt>
                <c:pt idx="6">
                  <c:v>37.707440850875457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257374392"/>
        <c:axId val="257374784"/>
      </c:stockChart>
      <c:catAx>
        <c:axId val="257374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7374784"/>
        <c:crosses val="autoZero"/>
        <c:auto val="1"/>
        <c:lblAlgn val="ctr"/>
        <c:lblOffset val="100"/>
        <c:tickMarkSkip val="1"/>
        <c:noMultiLvlLbl val="0"/>
      </c:catAx>
      <c:valAx>
        <c:axId val="257374784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57374392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N° EESS quintil 1y2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Hoja1!$B$4:$B$12</c:f>
              <c:strCache>
                <c:ptCount val="9"/>
                <c:pt idx="0">
                  <c:v>440 G.R. DE AMAZONAS</c:v>
                </c:pt>
                <c:pt idx="1">
                  <c:v>442 G.R. DE APURIMAC</c:v>
                </c:pt>
                <c:pt idx="2">
                  <c:v>444 G.R. DE AYACUCHO</c:v>
                </c:pt>
                <c:pt idx="3">
                  <c:v>445 G.R. DE CAJAMARCA</c:v>
                </c:pt>
                <c:pt idx="4">
                  <c:v>447 G.R. DE HUANCAVELICA</c:v>
                </c:pt>
                <c:pt idx="5">
                  <c:v>448 G.R. DE HUANUCO</c:v>
                </c:pt>
                <c:pt idx="6">
                  <c:v>453 G.R. DE LORETO</c:v>
                </c:pt>
                <c:pt idx="7">
                  <c:v>458 G.R. DE PUNO</c:v>
                </c:pt>
                <c:pt idx="8">
                  <c:v>462 G.R. DE UCAYALI</c:v>
                </c:pt>
              </c:strCache>
            </c:strRef>
          </c:cat>
          <c:val>
            <c:numRef>
              <c:f>Hoja1!$C$4:$C$12</c:f>
              <c:numCache>
                <c:formatCode>#,##0</c:formatCode>
                <c:ptCount val="9"/>
                <c:pt idx="0">
                  <c:v>233</c:v>
                </c:pt>
                <c:pt idx="1">
                  <c:v>177</c:v>
                </c:pt>
                <c:pt idx="2">
                  <c:v>207</c:v>
                </c:pt>
                <c:pt idx="3">
                  <c:v>397</c:v>
                </c:pt>
                <c:pt idx="4">
                  <c:v>151</c:v>
                </c:pt>
                <c:pt idx="5">
                  <c:v>133</c:v>
                </c:pt>
                <c:pt idx="6">
                  <c:v>231</c:v>
                </c:pt>
                <c:pt idx="7">
                  <c:v>240</c:v>
                </c:pt>
                <c:pt idx="8">
                  <c:v>88</c:v>
                </c:pt>
              </c:numCache>
            </c:numRef>
          </c:val>
        </c:ser>
        <c:ser>
          <c:idx val="1"/>
          <c:order val="1"/>
          <c:tx>
            <c:v>N° con equipos disponibles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Hoja1!$B$4:$B$12</c:f>
              <c:strCache>
                <c:ptCount val="9"/>
                <c:pt idx="0">
                  <c:v>440 G.R. DE AMAZONAS</c:v>
                </c:pt>
                <c:pt idx="1">
                  <c:v>442 G.R. DE APURIMAC</c:v>
                </c:pt>
                <c:pt idx="2">
                  <c:v>444 G.R. DE AYACUCHO</c:v>
                </c:pt>
                <c:pt idx="3">
                  <c:v>445 G.R. DE CAJAMARCA</c:v>
                </c:pt>
                <c:pt idx="4">
                  <c:v>447 G.R. DE HUANCAVELICA</c:v>
                </c:pt>
                <c:pt idx="5">
                  <c:v>448 G.R. DE HUANUCO</c:v>
                </c:pt>
                <c:pt idx="6">
                  <c:v>453 G.R. DE LORETO</c:v>
                </c:pt>
                <c:pt idx="7">
                  <c:v>458 G.R. DE PUNO</c:v>
                </c:pt>
                <c:pt idx="8">
                  <c:v>462 G.R. DE UCAYALI</c:v>
                </c:pt>
              </c:strCache>
            </c:strRef>
          </c:cat>
          <c:val>
            <c:numRef>
              <c:f>Hoja1!$D$4:$D$12</c:f>
              <c:numCache>
                <c:formatCode>General</c:formatCode>
                <c:ptCount val="9"/>
                <c:pt idx="0">
                  <c:v>162</c:v>
                </c:pt>
                <c:pt idx="1">
                  <c:v>175</c:v>
                </c:pt>
                <c:pt idx="2">
                  <c:v>206</c:v>
                </c:pt>
                <c:pt idx="3">
                  <c:v>346</c:v>
                </c:pt>
                <c:pt idx="4">
                  <c:v>151</c:v>
                </c:pt>
                <c:pt idx="5">
                  <c:v>133</c:v>
                </c:pt>
                <c:pt idx="6">
                  <c:v>9</c:v>
                </c:pt>
                <c:pt idx="7">
                  <c:v>151</c:v>
                </c:pt>
                <c:pt idx="8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2661176"/>
        <c:axId val="642661568"/>
        <c:axId val="0"/>
      </c:bar3DChart>
      <c:catAx>
        <c:axId val="6426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42661568"/>
        <c:crosses val="autoZero"/>
        <c:auto val="1"/>
        <c:lblAlgn val="ctr"/>
        <c:lblOffset val="100"/>
        <c:noMultiLvlLbl val="0"/>
      </c:catAx>
      <c:valAx>
        <c:axId val="64266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4266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339E7-B83A-4781-B212-0917918A6E2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A1E3D2E-75A8-453A-A8AB-65901A9D9C29}">
      <dgm:prSet phldrT="[Texto]" custT="1"/>
      <dgm:spPr/>
      <dgm:t>
        <a:bodyPr/>
        <a:lstStyle/>
        <a:p>
          <a:r>
            <a:rPr lang="es-PE" sz="2000" b="1" dirty="0" smtClean="0"/>
            <a:t>Convenio de Financiación al Programa Articulado Nutricional -EURO-PAN. (</a:t>
          </a:r>
          <a:r>
            <a:rPr lang="es-ES" sz="2000" b="1" dirty="0" smtClean="0">
              <a:solidFill>
                <a:schemeClr val="bg1"/>
              </a:solidFill>
            </a:rPr>
            <a:t>DCI-ALA/2009/021-564)</a:t>
          </a:r>
          <a:endParaRPr lang="es-MX" sz="2000" b="1" dirty="0"/>
        </a:p>
      </dgm:t>
    </dgm:pt>
    <dgm:pt modelId="{64721067-4355-4510-9A79-C0F0736F7388}" type="parTrans" cxnId="{F206C591-36E2-4ACB-8B84-723E1B08995E}">
      <dgm:prSet/>
      <dgm:spPr/>
      <dgm:t>
        <a:bodyPr/>
        <a:lstStyle/>
        <a:p>
          <a:endParaRPr lang="es-MX"/>
        </a:p>
      </dgm:t>
    </dgm:pt>
    <dgm:pt modelId="{199AB6B8-F44D-46C2-93CC-90EE93947BAB}" type="sibTrans" cxnId="{F206C591-36E2-4ACB-8B84-723E1B08995E}">
      <dgm:prSet/>
      <dgm:spPr/>
      <dgm:t>
        <a:bodyPr/>
        <a:lstStyle/>
        <a:p>
          <a:endParaRPr lang="es-MX"/>
        </a:p>
      </dgm:t>
    </dgm:pt>
    <dgm:pt modelId="{7C1B216E-EFB3-49B0-8A86-1F8066EC385D}">
      <dgm:prSet phldrT="[Texto]" custT="1"/>
      <dgm:spPr/>
      <dgm:t>
        <a:bodyPr/>
        <a:lstStyle/>
        <a:p>
          <a:r>
            <a:rPr lang="es-PE" sz="2000" b="1" dirty="0" smtClean="0"/>
            <a:t>Convenio de Apoyo a la Política de Promoción de las Exportaciones de Productos Ecológicos – EUROECOTRADE (</a:t>
          </a:r>
          <a:r>
            <a:rPr lang="es-ES" sz="2000" b="1" dirty="0" smtClean="0">
              <a:solidFill>
                <a:schemeClr val="bg1"/>
              </a:solidFill>
            </a:rPr>
            <a:t>DCI-ALA/2012/023-475 )</a:t>
          </a:r>
          <a:endParaRPr lang="es-MX" sz="2000" b="1" dirty="0" smtClean="0"/>
        </a:p>
      </dgm:t>
    </dgm:pt>
    <dgm:pt modelId="{5706DA3B-51B7-494F-99AD-C369B23C79D5}" type="parTrans" cxnId="{B9E0C8E2-6EC3-48FA-BA31-B53FA28B1305}">
      <dgm:prSet/>
      <dgm:spPr/>
      <dgm:t>
        <a:bodyPr/>
        <a:lstStyle/>
        <a:p>
          <a:endParaRPr lang="es-MX"/>
        </a:p>
      </dgm:t>
    </dgm:pt>
    <dgm:pt modelId="{E66AFF18-A831-4AED-9E9B-C83F7E14952D}" type="sibTrans" cxnId="{B9E0C8E2-6EC3-48FA-BA31-B53FA28B1305}">
      <dgm:prSet/>
      <dgm:spPr/>
      <dgm:t>
        <a:bodyPr/>
        <a:lstStyle/>
        <a:p>
          <a:endParaRPr lang="es-MX"/>
        </a:p>
      </dgm:t>
    </dgm:pt>
    <dgm:pt modelId="{EACA25C8-0C7B-4B80-9837-A1C1486313FB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Convenio de Apoyo a la Estrategia Nacional de Lucha contra las Drogas  (</a:t>
          </a:r>
          <a:r>
            <a:rPr lang="es-ES" sz="2000" b="1" dirty="0" smtClean="0">
              <a:latin typeface="+mn-lt"/>
            </a:rPr>
            <a:t>DCI-ALA/2013/023-715)</a:t>
          </a:r>
          <a:endParaRPr lang="es-MX" sz="2000" dirty="0"/>
        </a:p>
      </dgm:t>
    </dgm:pt>
    <dgm:pt modelId="{436F2E9D-82D1-4904-91D4-6C173B77B19B}" type="parTrans" cxnId="{EFF99A72-F074-4E81-8ADF-3E49F6ADF9E9}">
      <dgm:prSet/>
      <dgm:spPr/>
      <dgm:t>
        <a:bodyPr/>
        <a:lstStyle/>
        <a:p>
          <a:endParaRPr lang="es-MX"/>
        </a:p>
      </dgm:t>
    </dgm:pt>
    <dgm:pt modelId="{99E4F7A6-7D71-4CB0-BFC8-3669E3705CC0}" type="sibTrans" cxnId="{EFF99A72-F074-4E81-8ADF-3E49F6ADF9E9}">
      <dgm:prSet/>
      <dgm:spPr/>
      <dgm:t>
        <a:bodyPr/>
        <a:lstStyle/>
        <a:p>
          <a:endParaRPr lang="es-MX"/>
        </a:p>
      </dgm:t>
    </dgm:pt>
    <dgm:pt modelId="{FE426955-87FF-4680-8011-1B7D35B7745C}" type="pres">
      <dgm:prSet presAssocID="{B0A339E7-B83A-4781-B212-0917918A6E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F746106-1C32-48E4-9321-4033FB25C586}" type="pres">
      <dgm:prSet presAssocID="{0A1E3D2E-75A8-453A-A8AB-65901A9D9C29}" presName="parentLin" presStyleCnt="0"/>
      <dgm:spPr/>
    </dgm:pt>
    <dgm:pt modelId="{D1904D9F-1FEC-4C45-BE4B-06B205FC5CD8}" type="pres">
      <dgm:prSet presAssocID="{0A1E3D2E-75A8-453A-A8AB-65901A9D9C29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9D7543A3-B4A5-42B1-BB50-49480842D422}" type="pres">
      <dgm:prSet presAssocID="{0A1E3D2E-75A8-453A-A8AB-65901A9D9C29}" presName="parentText" presStyleLbl="node1" presStyleIdx="0" presStyleCnt="3" custScaleY="11258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8587D4-8455-4856-8832-EAFBE11E2717}" type="pres">
      <dgm:prSet presAssocID="{0A1E3D2E-75A8-453A-A8AB-65901A9D9C29}" presName="negativeSpace" presStyleCnt="0"/>
      <dgm:spPr/>
    </dgm:pt>
    <dgm:pt modelId="{040D4F17-9630-40F2-B602-93EB346D0A66}" type="pres">
      <dgm:prSet presAssocID="{0A1E3D2E-75A8-453A-A8AB-65901A9D9C29}" presName="childText" presStyleLbl="conFgAcc1" presStyleIdx="0" presStyleCnt="3">
        <dgm:presLayoutVars>
          <dgm:bulletEnabled val="1"/>
        </dgm:presLayoutVars>
      </dgm:prSet>
      <dgm:spPr/>
    </dgm:pt>
    <dgm:pt modelId="{9BA71D22-F2FB-44E2-AEE1-04CC2D27F1F2}" type="pres">
      <dgm:prSet presAssocID="{199AB6B8-F44D-46C2-93CC-90EE93947BAB}" presName="spaceBetweenRectangles" presStyleCnt="0"/>
      <dgm:spPr/>
    </dgm:pt>
    <dgm:pt modelId="{E6D30D94-29B6-4F4E-BC46-549919C4511D}" type="pres">
      <dgm:prSet presAssocID="{7C1B216E-EFB3-49B0-8A86-1F8066EC385D}" presName="parentLin" presStyleCnt="0"/>
      <dgm:spPr/>
    </dgm:pt>
    <dgm:pt modelId="{A3390018-56A0-457C-95D8-4FB53AE45147}" type="pres">
      <dgm:prSet presAssocID="{7C1B216E-EFB3-49B0-8A86-1F8066EC385D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EE611791-4B45-4B02-90A6-8F30DF2E6A50}" type="pres">
      <dgm:prSet presAssocID="{7C1B216E-EFB3-49B0-8A86-1F8066EC385D}" presName="parentText" presStyleLbl="node1" presStyleIdx="1" presStyleCnt="3" custScaleY="11856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884CC5-A815-4B90-BE6D-74131DE379C5}" type="pres">
      <dgm:prSet presAssocID="{7C1B216E-EFB3-49B0-8A86-1F8066EC385D}" presName="negativeSpace" presStyleCnt="0"/>
      <dgm:spPr/>
    </dgm:pt>
    <dgm:pt modelId="{81EF4DF6-4FB2-4ADE-A04F-C940F6FA2A76}" type="pres">
      <dgm:prSet presAssocID="{7C1B216E-EFB3-49B0-8A86-1F8066EC385D}" presName="childText" presStyleLbl="conFgAcc1" presStyleIdx="1" presStyleCnt="3">
        <dgm:presLayoutVars>
          <dgm:bulletEnabled val="1"/>
        </dgm:presLayoutVars>
      </dgm:prSet>
      <dgm:spPr/>
    </dgm:pt>
    <dgm:pt modelId="{E803D10D-BA5E-4998-9705-F46A01C98E22}" type="pres">
      <dgm:prSet presAssocID="{E66AFF18-A831-4AED-9E9B-C83F7E14952D}" presName="spaceBetweenRectangles" presStyleCnt="0"/>
      <dgm:spPr/>
    </dgm:pt>
    <dgm:pt modelId="{F6001AB2-0140-4D31-97A8-A8D98E061F21}" type="pres">
      <dgm:prSet presAssocID="{EACA25C8-0C7B-4B80-9837-A1C1486313FB}" presName="parentLin" presStyleCnt="0"/>
      <dgm:spPr/>
    </dgm:pt>
    <dgm:pt modelId="{DA245E7E-B60C-43F1-9384-541F28F197AE}" type="pres">
      <dgm:prSet presAssocID="{EACA25C8-0C7B-4B80-9837-A1C1486313FB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CD65C9F8-27D6-4210-B074-46EEFD112C9E}" type="pres">
      <dgm:prSet presAssocID="{EACA25C8-0C7B-4B80-9837-A1C1486313FB}" presName="parentText" presStyleLbl="node1" presStyleIdx="2" presStyleCnt="3" custScaleY="11436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BE0F8A-98A4-4EB0-BF39-31F6D23D6C9B}" type="pres">
      <dgm:prSet presAssocID="{EACA25C8-0C7B-4B80-9837-A1C1486313FB}" presName="negativeSpace" presStyleCnt="0"/>
      <dgm:spPr/>
    </dgm:pt>
    <dgm:pt modelId="{88D1132A-246B-4B4F-9D77-C8A28568C6F2}" type="pres">
      <dgm:prSet presAssocID="{EACA25C8-0C7B-4B80-9837-A1C1486313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147FCF-3EF7-49E3-85BC-3AC0013D157A}" type="presOf" srcId="{7C1B216E-EFB3-49B0-8A86-1F8066EC385D}" destId="{EE611791-4B45-4B02-90A6-8F30DF2E6A50}" srcOrd="1" destOrd="0" presId="urn:microsoft.com/office/officeart/2005/8/layout/list1"/>
    <dgm:cxn modelId="{2E9184E4-34A7-4DA3-B116-914D83E9454A}" type="presOf" srcId="{EACA25C8-0C7B-4B80-9837-A1C1486313FB}" destId="{DA245E7E-B60C-43F1-9384-541F28F197AE}" srcOrd="0" destOrd="0" presId="urn:microsoft.com/office/officeart/2005/8/layout/list1"/>
    <dgm:cxn modelId="{EFF99A72-F074-4E81-8ADF-3E49F6ADF9E9}" srcId="{B0A339E7-B83A-4781-B212-0917918A6E2C}" destId="{EACA25C8-0C7B-4B80-9837-A1C1486313FB}" srcOrd="2" destOrd="0" parTransId="{436F2E9D-82D1-4904-91D4-6C173B77B19B}" sibTransId="{99E4F7A6-7D71-4CB0-BFC8-3669E3705CC0}"/>
    <dgm:cxn modelId="{F68D1703-BB9F-4DF2-9F63-37F37E034D19}" type="presOf" srcId="{0A1E3D2E-75A8-453A-A8AB-65901A9D9C29}" destId="{9D7543A3-B4A5-42B1-BB50-49480842D422}" srcOrd="1" destOrd="0" presId="urn:microsoft.com/office/officeart/2005/8/layout/list1"/>
    <dgm:cxn modelId="{B9E0C8E2-6EC3-48FA-BA31-B53FA28B1305}" srcId="{B0A339E7-B83A-4781-B212-0917918A6E2C}" destId="{7C1B216E-EFB3-49B0-8A86-1F8066EC385D}" srcOrd="1" destOrd="0" parTransId="{5706DA3B-51B7-494F-99AD-C369B23C79D5}" sibTransId="{E66AFF18-A831-4AED-9E9B-C83F7E14952D}"/>
    <dgm:cxn modelId="{B52B0669-05F7-41E4-A3ED-22B7C08FB077}" type="presOf" srcId="{EACA25C8-0C7B-4B80-9837-A1C1486313FB}" destId="{CD65C9F8-27D6-4210-B074-46EEFD112C9E}" srcOrd="1" destOrd="0" presId="urn:microsoft.com/office/officeart/2005/8/layout/list1"/>
    <dgm:cxn modelId="{F206C591-36E2-4ACB-8B84-723E1B08995E}" srcId="{B0A339E7-B83A-4781-B212-0917918A6E2C}" destId="{0A1E3D2E-75A8-453A-A8AB-65901A9D9C29}" srcOrd="0" destOrd="0" parTransId="{64721067-4355-4510-9A79-C0F0736F7388}" sibTransId="{199AB6B8-F44D-46C2-93CC-90EE93947BAB}"/>
    <dgm:cxn modelId="{52342A30-E43D-4C8E-9317-7AA676A327EE}" type="presOf" srcId="{B0A339E7-B83A-4781-B212-0917918A6E2C}" destId="{FE426955-87FF-4680-8011-1B7D35B7745C}" srcOrd="0" destOrd="0" presId="urn:microsoft.com/office/officeart/2005/8/layout/list1"/>
    <dgm:cxn modelId="{D7454B7B-B380-4EFB-870F-1C720F242163}" type="presOf" srcId="{0A1E3D2E-75A8-453A-A8AB-65901A9D9C29}" destId="{D1904D9F-1FEC-4C45-BE4B-06B205FC5CD8}" srcOrd="0" destOrd="0" presId="urn:microsoft.com/office/officeart/2005/8/layout/list1"/>
    <dgm:cxn modelId="{60151AA8-18E9-4937-9461-09CB19B6CD21}" type="presOf" srcId="{7C1B216E-EFB3-49B0-8A86-1F8066EC385D}" destId="{A3390018-56A0-457C-95D8-4FB53AE45147}" srcOrd="0" destOrd="0" presId="urn:microsoft.com/office/officeart/2005/8/layout/list1"/>
    <dgm:cxn modelId="{C13C846D-4A5C-441E-8B17-25B28A5447CC}" type="presParOf" srcId="{FE426955-87FF-4680-8011-1B7D35B7745C}" destId="{EF746106-1C32-48E4-9321-4033FB25C586}" srcOrd="0" destOrd="0" presId="urn:microsoft.com/office/officeart/2005/8/layout/list1"/>
    <dgm:cxn modelId="{70531B74-D103-459E-ACB3-49EC4F1C001C}" type="presParOf" srcId="{EF746106-1C32-48E4-9321-4033FB25C586}" destId="{D1904D9F-1FEC-4C45-BE4B-06B205FC5CD8}" srcOrd="0" destOrd="0" presId="urn:microsoft.com/office/officeart/2005/8/layout/list1"/>
    <dgm:cxn modelId="{2ECA5652-C721-4175-B204-DE52D75F8365}" type="presParOf" srcId="{EF746106-1C32-48E4-9321-4033FB25C586}" destId="{9D7543A3-B4A5-42B1-BB50-49480842D422}" srcOrd="1" destOrd="0" presId="urn:microsoft.com/office/officeart/2005/8/layout/list1"/>
    <dgm:cxn modelId="{B8AB5919-F214-4BA1-B98A-8FA9573B2CD1}" type="presParOf" srcId="{FE426955-87FF-4680-8011-1B7D35B7745C}" destId="{E78587D4-8455-4856-8832-EAFBE11E2717}" srcOrd="1" destOrd="0" presId="urn:microsoft.com/office/officeart/2005/8/layout/list1"/>
    <dgm:cxn modelId="{60EF0144-7564-4503-A90E-2B8556850A40}" type="presParOf" srcId="{FE426955-87FF-4680-8011-1B7D35B7745C}" destId="{040D4F17-9630-40F2-B602-93EB346D0A66}" srcOrd="2" destOrd="0" presId="urn:microsoft.com/office/officeart/2005/8/layout/list1"/>
    <dgm:cxn modelId="{E8FD409D-38A1-45A1-8AB8-C8B9FDEC08AF}" type="presParOf" srcId="{FE426955-87FF-4680-8011-1B7D35B7745C}" destId="{9BA71D22-F2FB-44E2-AEE1-04CC2D27F1F2}" srcOrd="3" destOrd="0" presId="urn:microsoft.com/office/officeart/2005/8/layout/list1"/>
    <dgm:cxn modelId="{4C636BE6-07E6-4C73-AEF5-B50AD45013F0}" type="presParOf" srcId="{FE426955-87FF-4680-8011-1B7D35B7745C}" destId="{E6D30D94-29B6-4F4E-BC46-549919C4511D}" srcOrd="4" destOrd="0" presId="urn:microsoft.com/office/officeart/2005/8/layout/list1"/>
    <dgm:cxn modelId="{D0769EC5-F888-4EBE-B48B-383ECAAEEF35}" type="presParOf" srcId="{E6D30D94-29B6-4F4E-BC46-549919C4511D}" destId="{A3390018-56A0-457C-95D8-4FB53AE45147}" srcOrd="0" destOrd="0" presId="urn:microsoft.com/office/officeart/2005/8/layout/list1"/>
    <dgm:cxn modelId="{9F88A038-ACA9-4C16-B36B-E19C56EBE70E}" type="presParOf" srcId="{E6D30D94-29B6-4F4E-BC46-549919C4511D}" destId="{EE611791-4B45-4B02-90A6-8F30DF2E6A50}" srcOrd="1" destOrd="0" presId="urn:microsoft.com/office/officeart/2005/8/layout/list1"/>
    <dgm:cxn modelId="{A15C2350-667B-4837-B311-ACA835B4C8EC}" type="presParOf" srcId="{FE426955-87FF-4680-8011-1B7D35B7745C}" destId="{37884CC5-A815-4B90-BE6D-74131DE379C5}" srcOrd="5" destOrd="0" presId="urn:microsoft.com/office/officeart/2005/8/layout/list1"/>
    <dgm:cxn modelId="{B1E3AEC8-8C8F-4B6F-8B3E-248314921D74}" type="presParOf" srcId="{FE426955-87FF-4680-8011-1B7D35B7745C}" destId="{81EF4DF6-4FB2-4ADE-A04F-C940F6FA2A76}" srcOrd="6" destOrd="0" presId="urn:microsoft.com/office/officeart/2005/8/layout/list1"/>
    <dgm:cxn modelId="{D1A29523-FAEB-41DF-ABF4-E9A0E9FC12AF}" type="presParOf" srcId="{FE426955-87FF-4680-8011-1B7D35B7745C}" destId="{E803D10D-BA5E-4998-9705-F46A01C98E22}" srcOrd="7" destOrd="0" presId="urn:microsoft.com/office/officeart/2005/8/layout/list1"/>
    <dgm:cxn modelId="{7197B8A1-ED05-4EF7-B035-025E75732EB4}" type="presParOf" srcId="{FE426955-87FF-4680-8011-1B7D35B7745C}" destId="{F6001AB2-0140-4D31-97A8-A8D98E061F21}" srcOrd="8" destOrd="0" presId="urn:microsoft.com/office/officeart/2005/8/layout/list1"/>
    <dgm:cxn modelId="{922A09D5-E7E0-4E44-BD24-1C99AD7BDD77}" type="presParOf" srcId="{F6001AB2-0140-4D31-97A8-A8D98E061F21}" destId="{DA245E7E-B60C-43F1-9384-541F28F197AE}" srcOrd="0" destOrd="0" presId="urn:microsoft.com/office/officeart/2005/8/layout/list1"/>
    <dgm:cxn modelId="{AE5C3B57-9ACE-4D98-80FE-1AAAB617669A}" type="presParOf" srcId="{F6001AB2-0140-4D31-97A8-A8D98E061F21}" destId="{CD65C9F8-27D6-4210-B074-46EEFD112C9E}" srcOrd="1" destOrd="0" presId="urn:microsoft.com/office/officeart/2005/8/layout/list1"/>
    <dgm:cxn modelId="{5037CC06-5037-4FBF-9DB2-8A1838011303}" type="presParOf" srcId="{FE426955-87FF-4680-8011-1B7D35B7745C}" destId="{34BE0F8A-98A4-4EB0-BF39-31F6D23D6C9B}" srcOrd="9" destOrd="0" presId="urn:microsoft.com/office/officeart/2005/8/layout/list1"/>
    <dgm:cxn modelId="{C20E6FB5-66F2-4439-9E72-D437BB4F9809}" type="presParOf" srcId="{FE426955-87FF-4680-8011-1B7D35B7745C}" destId="{88D1132A-246B-4B4F-9D77-C8A28568C6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6655F-93FA-4CB3-B541-494EE267DE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5284A1-7DF3-4FC8-ADC8-A791A95F785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dirty="0" smtClean="0"/>
            <a:t>Juntos </a:t>
          </a:r>
          <a:r>
            <a:rPr lang="en-US" sz="2000" b="0" dirty="0" err="1" smtClean="0"/>
            <a:t>invierte</a:t>
          </a:r>
          <a:r>
            <a:rPr lang="en-US" sz="2000" b="0" dirty="0" smtClean="0"/>
            <a:t> en </a:t>
          </a:r>
          <a:r>
            <a:rPr lang="en-US" sz="2000" b="0" dirty="0" err="1" smtClean="0"/>
            <a:t>actividades</a:t>
          </a:r>
          <a:r>
            <a:rPr lang="en-US" sz="2000" b="0" dirty="0" smtClean="0"/>
            <a:t> para </a:t>
          </a:r>
          <a:r>
            <a:rPr lang="en-US" sz="2000" b="0" dirty="0" err="1" smtClean="0"/>
            <a:t>mejorar</a:t>
          </a:r>
          <a:r>
            <a:rPr lang="en-US" sz="2000" b="0" dirty="0" smtClean="0"/>
            <a:t> la </a:t>
          </a:r>
          <a:r>
            <a:rPr lang="en-US" sz="2000" b="0" dirty="0" err="1" smtClean="0"/>
            <a:t>afiliación</a:t>
          </a:r>
          <a:endParaRPr lang="es-ES" sz="2000" b="0" dirty="0"/>
        </a:p>
      </dgm:t>
    </dgm:pt>
    <dgm:pt modelId="{D40AB3EC-4495-4B8A-A612-88A16B3F5A92}" type="parTrans" cxnId="{DA1365B5-CA40-45AD-9FCB-13B5E12418F0}">
      <dgm:prSet/>
      <dgm:spPr/>
      <dgm:t>
        <a:bodyPr/>
        <a:lstStyle/>
        <a:p>
          <a:endParaRPr lang="es-ES"/>
        </a:p>
      </dgm:t>
    </dgm:pt>
    <dgm:pt modelId="{FEEB1DDB-CC16-48C1-847A-EB01C46CC54B}" type="sibTrans" cxnId="{DA1365B5-CA40-45AD-9FCB-13B5E12418F0}">
      <dgm:prSet/>
      <dgm:spPr/>
      <dgm:t>
        <a:bodyPr/>
        <a:lstStyle/>
        <a:p>
          <a:endParaRPr lang="es-ES"/>
        </a:p>
      </dgm:t>
    </dgm:pt>
    <dgm:pt modelId="{49AFA736-15A9-497D-8838-0D7E4A5AFBB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dirty="0" err="1" smtClean="0"/>
            <a:t>Mejora</a:t>
          </a:r>
          <a:r>
            <a:rPr lang="en-US" sz="2000" b="0" dirty="0" smtClean="0"/>
            <a:t> la </a:t>
          </a:r>
          <a:r>
            <a:rPr lang="en-US" sz="2000" b="0" dirty="0" err="1" smtClean="0"/>
            <a:t>afiliación</a:t>
          </a:r>
          <a:r>
            <a:rPr lang="en-US" sz="2000" b="0" dirty="0" smtClean="0"/>
            <a:t> </a:t>
          </a:r>
          <a:r>
            <a:rPr lang="en-US" sz="2000" b="0" dirty="0" err="1" smtClean="0"/>
            <a:t>temprana</a:t>
          </a:r>
          <a:r>
            <a:rPr lang="en-US" sz="2000" b="0" dirty="0" smtClean="0"/>
            <a:t> a Juntos</a:t>
          </a:r>
          <a:endParaRPr lang="es-ES" sz="2000" b="0" dirty="0"/>
        </a:p>
      </dgm:t>
    </dgm:pt>
    <dgm:pt modelId="{27CE0F34-CC34-4C19-9931-C1A3DFD329AA}" type="parTrans" cxnId="{133365C2-F9BB-4D08-BE5C-8CD0A9B6A0D6}">
      <dgm:prSet/>
      <dgm:spPr/>
      <dgm:t>
        <a:bodyPr/>
        <a:lstStyle/>
        <a:p>
          <a:endParaRPr lang="es-ES"/>
        </a:p>
      </dgm:t>
    </dgm:pt>
    <dgm:pt modelId="{F7374235-760A-43EE-8BD5-81932A89BB9C}" type="sibTrans" cxnId="{133365C2-F9BB-4D08-BE5C-8CD0A9B6A0D6}">
      <dgm:prSet/>
      <dgm:spPr/>
      <dgm:t>
        <a:bodyPr/>
        <a:lstStyle/>
        <a:p>
          <a:endParaRPr lang="es-ES"/>
        </a:p>
      </dgm:t>
    </dgm:pt>
    <dgm:pt modelId="{7D397E1E-BC07-43B1-92C9-EE7195D0872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dirty="0" smtClean="0"/>
            <a:t>BM </a:t>
          </a:r>
          <a:r>
            <a:rPr lang="en-US" sz="2000" b="0" dirty="0" err="1" smtClean="0"/>
            <a:t>desembolsa</a:t>
          </a:r>
          <a:r>
            <a:rPr lang="en-US" sz="2000" b="0" dirty="0" smtClean="0"/>
            <a:t> al MEF en base a </a:t>
          </a:r>
          <a:r>
            <a:rPr lang="en-US" sz="2000" b="0" dirty="0" err="1" smtClean="0"/>
            <a:t>Nro</a:t>
          </a:r>
          <a:r>
            <a:rPr lang="en-US" sz="2000" b="0" dirty="0" smtClean="0"/>
            <a:t> </a:t>
          </a:r>
          <a:r>
            <a:rPr lang="en-US" sz="2000" b="0" dirty="0" err="1" smtClean="0"/>
            <a:t>niños</a:t>
          </a:r>
          <a:r>
            <a:rPr lang="en-US" sz="2000" b="0" dirty="0" smtClean="0"/>
            <a:t>/as &lt; 12meses </a:t>
          </a:r>
          <a:r>
            <a:rPr lang="en-US" sz="2000" b="0" dirty="0" err="1" smtClean="0"/>
            <a:t>afiliados</a:t>
          </a:r>
          <a:r>
            <a:rPr lang="en-US" sz="2000" b="0" dirty="0" smtClean="0"/>
            <a:t> a Juntos</a:t>
          </a:r>
          <a:endParaRPr lang="es-ES" sz="2000" b="0" dirty="0"/>
        </a:p>
      </dgm:t>
    </dgm:pt>
    <dgm:pt modelId="{33B38CF0-3776-491B-998C-CFD5C5B34509}" type="parTrans" cxnId="{8C311435-BBFC-4247-BC95-355CD462E086}">
      <dgm:prSet/>
      <dgm:spPr/>
      <dgm:t>
        <a:bodyPr/>
        <a:lstStyle/>
        <a:p>
          <a:endParaRPr lang="es-ES"/>
        </a:p>
      </dgm:t>
    </dgm:pt>
    <dgm:pt modelId="{906B24F5-77EC-4079-A72B-10390B16E303}" type="sibTrans" cxnId="{8C311435-BBFC-4247-BC95-355CD462E086}">
      <dgm:prSet/>
      <dgm:spPr/>
      <dgm:t>
        <a:bodyPr/>
        <a:lstStyle/>
        <a:p>
          <a:endParaRPr lang="es-ES"/>
        </a:p>
      </dgm:t>
    </dgm:pt>
    <dgm:pt modelId="{EF1944D5-225C-4291-B602-C45BCBB8660F}" type="pres">
      <dgm:prSet presAssocID="{1C96655F-93FA-4CB3-B541-494EE267DE00}" presName="CompostProcess" presStyleCnt="0">
        <dgm:presLayoutVars>
          <dgm:dir/>
          <dgm:resizeHandles val="exact"/>
        </dgm:presLayoutVars>
      </dgm:prSet>
      <dgm:spPr/>
    </dgm:pt>
    <dgm:pt modelId="{A7725E66-F1FF-4C19-AEE3-4C6F8E1DC27B}" type="pres">
      <dgm:prSet presAssocID="{1C96655F-93FA-4CB3-B541-494EE267DE00}" presName="arrow" presStyleLbl="bgShp" presStyleIdx="0" presStyleCnt="1"/>
      <dgm:spPr>
        <a:solidFill>
          <a:schemeClr val="bg1">
            <a:lumMod val="85000"/>
          </a:schemeClr>
        </a:solidFill>
      </dgm:spPr>
    </dgm:pt>
    <dgm:pt modelId="{63BFD062-D789-4276-ACFB-ACD9F247E318}" type="pres">
      <dgm:prSet presAssocID="{1C96655F-93FA-4CB3-B541-494EE267DE00}" presName="linearProcess" presStyleCnt="0"/>
      <dgm:spPr/>
    </dgm:pt>
    <dgm:pt modelId="{A61D8AA9-1BF4-4CA5-ACC1-B15C898B098D}" type="pres">
      <dgm:prSet presAssocID="{285284A1-7DF3-4FC8-ADC8-A791A95F7857}" presName="textNode" presStyleLbl="node1" presStyleIdx="0" presStyleCnt="3" custScaleY="761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D3DED0-4ED9-4967-89B8-3E996409DC4F}" type="pres">
      <dgm:prSet presAssocID="{FEEB1DDB-CC16-48C1-847A-EB01C46CC54B}" presName="sibTrans" presStyleCnt="0"/>
      <dgm:spPr/>
    </dgm:pt>
    <dgm:pt modelId="{113F9284-39D6-43E8-8294-B5DA7469097E}" type="pres">
      <dgm:prSet presAssocID="{49AFA736-15A9-497D-8838-0D7E4A5AFBBD}" presName="textNode" presStyleLbl="node1" presStyleIdx="1" presStyleCnt="3" custScaleY="761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B9D463-FB35-4480-A2CC-7219F772A6B4}" type="pres">
      <dgm:prSet presAssocID="{F7374235-760A-43EE-8BD5-81932A89BB9C}" presName="sibTrans" presStyleCnt="0"/>
      <dgm:spPr/>
    </dgm:pt>
    <dgm:pt modelId="{6FE44604-6E6A-41E0-8F04-6A772D07A1BE}" type="pres">
      <dgm:prSet presAssocID="{7D397E1E-BC07-43B1-92C9-EE7195D08722}" presName="textNode" presStyleLbl="node1" presStyleIdx="2" presStyleCnt="3" custScaleY="761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7E34CF-85F1-491B-A7AF-ECCE96B755E1}" type="presOf" srcId="{7D397E1E-BC07-43B1-92C9-EE7195D08722}" destId="{6FE44604-6E6A-41E0-8F04-6A772D07A1BE}" srcOrd="0" destOrd="0" presId="urn:microsoft.com/office/officeart/2005/8/layout/hProcess9"/>
    <dgm:cxn modelId="{FED554E3-E16B-4085-9770-E3033EAE59BE}" type="presOf" srcId="{285284A1-7DF3-4FC8-ADC8-A791A95F7857}" destId="{A61D8AA9-1BF4-4CA5-ACC1-B15C898B098D}" srcOrd="0" destOrd="0" presId="urn:microsoft.com/office/officeart/2005/8/layout/hProcess9"/>
    <dgm:cxn modelId="{8C311435-BBFC-4247-BC95-355CD462E086}" srcId="{1C96655F-93FA-4CB3-B541-494EE267DE00}" destId="{7D397E1E-BC07-43B1-92C9-EE7195D08722}" srcOrd="2" destOrd="0" parTransId="{33B38CF0-3776-491B-998C-CFD5C5B34509}" sibTransId="{906B24F5-77EC-4079-A72B-10390B16E303}"/>
    <dgm:cxn modelId="{133365C2-F9BB-4D08-BE5C-8CD0A9B6A0D6}" srcId="{1C96655F-93FA-4CB3-B541-494EE267DE00}" destId="{49AFA736-15A9-497D-8838-0D7E4A5AFBBD}" srcOrd="1" destOrd="0" parTransId="{27CE0F34-CC34-4C19-9931-C1A3DFD329AA}" sibTransId="{F7374235-760A-43EE-8BD5-81932A89BB9C}"/>
    <dgm:cxn modelId="{DA1365B5-CA40-45AD-9FCB-13B5E12418F0}" srcId="{1C96655F-93FA-4CB3-B541-494EE267DE00}" destId="{285284A1-7DF3-4FC8-ADC8-A791A95F7857}" srcOrd="0" destOrd="0" parTransId="{D40AB3EC-4495-4B8A-A612-88A16B3F5A92}" sibTransId="{FEEB1DDB-CC16-48C1-847A-EB01C46CC54B}"/>
    <dgm:cxn modelId="{63591C84-A594-465F-8638-643B2167711F}" type="presOf" srcId="{49AFA736-15A9-497D-8838-0D7E4A5AFBBD}" destId="{113F9284-39D6-43E8-8294-B5DA7469097E}" srcOrd="0" destOrd="0" presId="urn:microsoft.com/office/officeart/2005/8/layout/hProcess9"/>
    <dgm:cxn modelId="{074F3D9E-0986-4455-8249-50F114265B28}" type="presOf" srcId="{1C96655F-93FA-4CB3-B541-494EE267DE00}" destId="{EF1944D5-225C-4291-B602-C45BCBB8660F}" srcOrd="0" destOrd="0" presId="urn:microsoft.com/office/officeart/2005/8/layout/hProcess9"/>
    <dgm:cxn modelId="{60F92058-3B2C-4549-AE7C-2AAD72AB67A5}" type="presParOf" srcId="{EF1944D5-225C-4291-B602-C45BCBB8660F}" destId="{A7725E66-F1FF-4C19-AEE3-4C6F8E1DC27B}" srcOrd="0" destOrd="0" presId="urn:microsoft.com/office/officeart/2005/8/layout/hProcess9"/>
    <dgm:cxn modelId="{E33EC573-D1C7-443B-9D4A-D8638B45D5EF}" type="presParOf" srcId="{EF1944D5-225C-4291-B602-C45BCBB8660F}" destId="{63BFD062-D789-4276-ACFB-ACD9F247E318}" srcOrd="1" destOrd="0" presId="urn:microsoft.com/office/officeart/2005/8/layout/hProcess9"/>
    <dgm:cxn modelId="{0041A4D8-2F50-41FE-8A14-0BA003102399}" type="presParOf" srcId="{63BFD062-D789-4276-ACFB-ACD9F247E318}" destId="{A61D8AA9-1BF4-4CA5-ACC1-B15C898B098D}" srcOrd="0" destOrd="0" presId="urn:microsoft.com/office/officeart/2005/8/layout/hProcess9"/>
    <dgm:cxn modelId="{57D55260-E9E5-4C78-8ABA-27AC89DF24E4}" type="presParOf" srcId="{63BFD062-D789-4276-ACFB-ACD9F247E318}" destId="{15D3DED0-4ED9-4967-89B8-3E996409DC4F}" srcOrd="1" destOrd="0" presId="urn:microsoft.com/office/officeart/2005/8/layout/hProcess9"/>
    <dgm:cxn modelId="{19F43482-6F2F-4055-BAB5-D472DD1E15F3}" type="presParOf" srcId="{63BFD062-D789-4276-ACFB-ACD9F247E318}" destId="{113F9284-39D6-43E8-8294-B5DA7469097E}" srcOrd="2" destOrd="0" presId="urn:microsoft.com/office/officeart/2005/8/layout/hProcess9"/>
    <dgm:cxn modelId="{ACFCE820-8B73-4051-8DE6-0F7E31123466}" type="presParOf" srcId="{63BFD062-D789-4276-ACFB-ACD9F247E318}" destId="{9DB9D463-FB35-4480-A2CC-7219F772A6B4}" srcOrd="3" destOrd="0" presId="urn:microsoft.com/office/officeart/2005/8/layout/hProcess9"/>
    <dgm:cxn modelId="{02FE16EA-C02B-4472-AF9C-C1E4733D1E5B}" type="presParOf" srcId="{63BFD062-D789-4276-ACFB-ACD9F247E318}" destId="{6FE44604-6E6A-41E0-8F04-6A772D07A1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6655F-93FA-4CB3-B541-494EE267DE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5284A1-7DF3-4FC8-ADC8-A791A95F785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dirty="0" smtClean="0"/>
            <a:t>Juntos </a:t>
          </a:r>
          <a:r>
            <a:rPr lang="en-US" sz="2000" b="0" dirty="0" err="1" smtClean="0"/>
            <a:t>invierte</a:t>
          </a:r>
          <a:r>
            <a:rPr lang="en-US" sz="2000" b="0" dirty="0" smtClean="0"/>
            <a:t> en </a:t>
          </a:r>
          <a:r>
            <a:rPr lang="en-US" sz="2000" b="0" dirty="0" err="1" smtClean="0"/>
            <a:t>actividades</a:t>
          </a:r>
          <a:r>
            <a:rPr lang="en-US" sz="2000" b="0" dirty="0" smtClean="0"/>
            <a:t> para </a:t>
          </a:r>
          <a:r>
            <a:rPr lang="en-US" sz="2000" b="0" dirty="0" err="1" smtClean="0"/>
            <a:t>mejorar</a:t>
          </a:r>
          <a:r>
            <a:rPr lang="en-US" sz="2000" b="0" dirty="0" smtClean="0"/>
            <a:t> la </a:t>
          </a:r>
          <a:r>
            <a:rPr lang="en-US" sz="2000" b="0" dirty="0" err="1" smtClean="0"/>
            <a:t>afiliación</a:t>
          </a:r>
          <a:endParaRPr lang="es-ES" sz="2000" b="0" dirty="0"/>
        </a:p>
      </dgm:t>
    </dgm:pt>
    <dgm:pt modelId="{D40AB3EC-4495-4B8A-A612-88A16B3F5A92}" type="parTrans" cxnId="{DA1365B5-CA40-45AD-9FCB-13B5E12418F0}">
      <dgm:prSet/>
      <dgm:spPr/>
      <dgm:t>
        <a:bodyPr/>
        <a:lstStyle/>
        <a:p>
          <a:endParaRPr lang="es-ES"/>
        </a:p>
      </dgm:t>
    </dgm:pt>
    <dgm:pt modelId="{FEEB1DDB-CC16-48C1-847A-EB01C46CC54B}" type="sibTrans" cxnId="{DA1365B5-CA40-45AD-9FCB-13B5E12418F0}">
      <dgm:prSet/>
      <dgm:spPr/>
      <dgm:t>
        <a:bodyPr/>
        <a:lstStyle/>
        <a:p>
          <a:endParaRPr lang="es-ES"/>
        </a:p>
      </dgm:t>
    </dgm:pt>
    <dgm:pt modelId="{49AFA736-15A9-497D-8838-0D7E4A5AFBB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dirty="0" err="1" smtClean="0"/>
            <a:t>Mejora</a:t>
          </a:r>
          <a:r>
            <a:rPr lang="en-US" sz="2000" b="0" dirty="0" smtClean="0"/>
            <a:t> la </a:t>
          </a:r>
          <a:r>
            <a:rPr lang="en-US" sz="2000" b="0" dirty="0" err="1" smtClean="0"/>
            <a:t>afiliación</a:t>
          </a:r>
          <a:r>
            <a:rPr lang="en-US" sz="2000" b="0" dirty="0" smtClean="0"/>
            <a:t> </a:t>
          </a:r>
          <a:r>
            <a:rPr lang="en-US" sz="2000" b="0" dirty="0" err="1" smtClean="0"/>
            <a:t>temprana</a:t>
          </a:r>
          <a:r>
            <a:rPr lang="en-US" sz="2000" b="0" dirty="0" smtClean="0"/>
            <a:t> a Juntos</a:t>
          </a:r>
          <a:endParaRPr lang="es-ES" sz="2000" b="0" dirty="0"/>
        </a:p>
      </dgm:t>
    </dgm:pt>
    <dgm:pt modelId="{27CE0F34-CC34-4C19-9931-C1A3DFD329AA}" type="parTrans" cxnId="{133365C2-F9BB-4D08-BE5C-8CD0A9B6A0D6}">
      <dgm:prSet/>
      <dgm:spPr/>
      <dgm:t>
        <a:bodyPr/>
        <a:lstStyle/>
        <a:p>
          <a:endParaRPr lang="es-ES"/>
        </a:p>
      </dgm:t>
    </dgm:pt>
    <dgm:pt modelId="{F7374235-760A-43EE-8BD5-81932A89BB9C}" type="sibTrans" cxnId="{133365C2-F9BB-4D08-BE5C-8CD0A9B6A0D6}">
      <dgm:prSet/>
      <dgm:spPr/>
      <dgm:t>
        <a:bodyPr/>
        <a:lstStyle/>
        <a:p>
          <a:endParaRPr lang="es-ES"/>
        </a:p>
      </dgm:t>
    </dgm:pt>
    <dgm:pt modelId="{7D397E1E-BC07-43B1-92C9-EE7195D0872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dirty="0" smtClean="0"/>
            <a:t>BM </a:t>
          </a:r>
          <a:r>
            <a:rPr lang="en-US" sz="2000" b="0" dirty="0" err="1" smtClean="0"/>
            <a:t>desembolsa</a:t>
          </a:r>
          <a:r>
            <a:rPr lang="en-US" sz="2000" b="0" dirty="0" smtClean="0"/>
            <a:t> al MEF en base a </a:t>
          </a:r>
          <a:r>
            <a:rPr lang="en-US" sz="2000" b="0" dirty="0" err="1" smtClean="0"/>
            <a:t>Nro</a:t>
          </a:r>
          <a:r>
            <a:rPr lang="en-US" sz="2000" b="0" dirty="0" smtClean="0"/>
            <a:t> </a:t>
          </a:r>
          <a:r>
            <a:rPr lang="en-US" sz="2000" b="0" dirty="0" err="1" smtClean="0"/>
            <a:t>niños</a:t>
          </a:r>
          <a:r>
            <a:rPr lang="en-US" sz="2000" b="0" dirty="0" smtClean="0"/>
            <a:t>/as &lt; 12meses </a:t>
          </a:r>
          <a:r>
            <a:rPr lang="en-US" sz="2000" b="0" dirty="0" err="1" smtClean="0"/>
            <a:t>afiliados</a:t>
          </a:r>
          <a:r>
            <a:rPr lang="en-US" sz="2000" b="0" dirty="0" smtClean="0"/>
            <a:t> a Juntos</a:t>
          </a:r>
          <a:endParaRPr lang="es-ES" sz="2000" b="0" dirty="0"/>
        </a:p>
      </dgm:t>
    </dgm:pt>
    <dgm:pt modelId="{33B38CF0-3776-491B-998C-CFD5C5B34509}" type="parTrans" cxnId="{8C311435-BBFC-4247-BC95-355CD462E086}">
      <dgm:prSet/>
      <dgm:spPr/>
      <dgm:t>
        <a:bodyPr/>
        <a:lstStyle/>
        <a:p>
          <a:endParaRPr lang="es-ES"/>
        </a:p>
      </dgm:t>
    </dgm:pt>
    <dgm:pt modelId="{906B24F5-77EC-4079-A72B-10390B16E303}" type="sibTrans" cxnId="{8C311435-BBFC-4247-BC95-355CD462E086}">
      <dgm:prSet/>
      <dgm:spPr/>
      <dgm:t>
        <a:bodyPr/>
        <a:lstStyle/>
        <a:p>
          <a:endParaRPr lang="es-ES"/>
        </a:p>
      </dgm:t>
    </dgm:pt>
    <dgm:pt modelId="{EF1944D5-225C-4291-B602-C45BCBB8660F}" type="pres">
      <dgm:prSet presAssocID="{1C96655F-93FA-4CB3-B541-494EE267DE00}" presName="CompostProcess" presStyleCnt="0">
        <dgm:presLayoutVars>
          <dgm:dir/>
          <dgm:resizeHandles val="exact"/>
        </dgm:presLayoutVars>
      </dgm:prSet>
      <dgm:spPr/>
    </dgm:pt>
    <dgm:pt modelId="{A7725E66-F1FF-4C19-AEE3-4C6F8E1DC27B}" type="pres">
      <dgm:prSet presAssocID="{1C96655F-93FA-4CB3-B541-494EE267DE00}" presName="arrow" presStyleLbl="bgShp" presStyleIdx="0" presStyleCnt="1"/>
      <dgm:spPr>
        <a:solidFill>
          <a:schemeClr val="bg1">
            <a:lumMod val="85000"/>
          </a:schemeClr>
        </a:solidFill>
      </dgm:spPr>
    </dgm:pt>
    <dgm:pt modelId="{63BFD062-D789-4276-ACFB-ACD9F247E318}" type="pres">
      <dgm:prSet presAssocID="{1C96655F-93FA-4CB3-B541-494EE267DE00}" presName="linearProcess" presStyleCnt="0"/>
      <dgm:spPr/>
    </dgm:pt>
    <dgm:pt modelId="{A61D8AA9-1BF4-4CA5-ACC1-B15C898B098D}" type="pres">
      <dgm:prSet presAssocID="{285284A1-7DF3-4FC8-ADC8-A791A95F7857}" presName="textNode" presStyleLbl="node1" presStyleIdx="0" presStyleCnt="3" custScaleY="761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D3DED0-4ED9-4967-89B8-3E996409DC4F}" type="pres">
      <dgm:prSet presAssocID="{FEEB1DDB-CC16-48C1-847A-EB01C46CC54B}" presName="sibTrans" presStyleCnt="0"/>
      <dgm:spPr/>
    </dgm:pt>
    <dgm:pt modelId="{113F9284-39D6-43E8-8294-B5DA7469097E}" type="pres">
      <dgm:prSet presAssocID="{49AFA736-15A9-497D-8838-0D7E4A5AFBBD}" presName="textNode" presStyleLbl="node1" presStyleIdx="1" presStyleCnt="3" custScaleY="761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B9D463-FB35-4480-A2CC-7219F772A6B4}" type="pres">
      <dgm:prSet presAssocID="{F7374235-760A-43EE-8BD5-81932A89BB9C}" presName="sibTrans" presStyleCnt="0"/>
      <dgm:spPr/>
    </dgm:pt>
    <dgm:pt modelId="{6FE44604-6E6A-41E0-8F04-6A772D07A1BE}" type="pres">
      <dgm:prSet presAssocID="{7D397E1E-BC07-43B1-92C9-EE7195D08722}" presName="textNode" presStyleLbl="node1" presStyleIdx="2" presStyleCnt="3" custScaleY="761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311435-BBFC-4247-BC95-355CD462E086}" srcId="{1C96655F-93FA-4CB3-B541-494EE267DE00}" destId="{7D397E1E-BC07-43B1-92C9-EE7195D08722}" srcOrd="2" destOrd="0" parTransId="{33B38CF0-3776-491B-998C-CFD5C5B34509}" sibTransId="{906B24F5-77EC-4079-A72B-10390B16E303}"/>
    <dgm:cxn modelId="{9672BC71-89FF-470F-A7EE-E2230DB498A1}" type="presOf" srcId="{7D397E1E-BC07-43B1-92C9-EE7195D08722}" destId="{6FE44604-6E6A-41E0-8F04-6A772D07A1BE}" srcOrd="0" destOrd="0" presId="urn:microsoft.com/office/officeart/2005/8/layout/hProcess9"/>
    <dgm:cxn modelId="{133365C2-F9BB-4D08-BE5C-8CD0A9B6A0D6}" srcId="{1C96655F-93FA-4CB3-B541-494EE267DE00}" destId="{49AFA736-15A9-497D-8838-0D7E4A5AFBBD}" srcOrd="1" destOrd="0" parTransId="{27CE0F34-CC34-4C19-9931-C1A3DFD329AA}" sibTransId="{F7374235-760A-43EE-8BD5-81932A89BB9C}"/>
    <dgm:cxn modelId="{D07E05D0-3320-4AFF-BF58-6A059EE91396}" type="presOf" srcId="{1C96655F-93FA-4CB3-B541-494EE267DE00}" destId="{EF1944D5-225C-4291-B602-C45BCBB8660F}" srcOrd="0" destOrd="0" presId="urn:microsoft.com/office/officeart/2005/8/layout/hProcess9"/>
    <dgm:cxn modelId="{C7748097-2883-4A65-A7F2-B17421A0D0FB}" type="presOf" srcId="{285284A1-7DF3-4FC8-ADC8-A791A95F7857}" destId="{A61D8AA9-1BF4-4CA5-ACC1-B15C898B098D}" srcOrd="0" destOrd="0" presId="urn:microsoft.com/office/officeart/2005/8/layout/hProcess9"/>
    <dgm:cxn modelId="{DA1365B5-CA40-45AD-9FCB-13B5E12418F0}" srcId="{1C96655F-93FA-4CB3-B541-494EE267DE00}" destId="{285284A1-7DF3-4FC8-ADC8-A791A95F7857}" srcOrd="0" destOrd="0" parTransId="{D40AB3EC-4495-4B8A-A612-88A16B3F5A92}" sibTransId="{FEEB1DDB-CC16-48C1-847A-EB01C46CC54B}"/>
    <dgm:cxn modelId="{287E54E4-B33A-4323-B75E-EB5A808663BE}" type="presOf" srcId="{49AFA736-15A9-497D-8838-0D7E4A5AFBBD}" destId="{113F9284-39D6-43E8-8294-B5DA7469097E}" srcOrd="0" destOrd="0" presId="urn:microsoft.com/office/officeart/2005/8/layout/hProcess9"/>
    <dgm:cxn modelId="{7E5A4262-051F-46A4-80CF-D2F9A4E7B8A2}" type="presParOf" srcId="{EF1944D5-225C-4291-B602-C45BCBB8660F}" destId="{A7725E66-F1FF-4C19-AEE3-4C6F8E1DC27B}" srcOrd="0" destOrd="0" presId="urn:microsoft.com/office/officeart/2005/8/layout/hProcess9"/>
    <dgm:cxn modelId="{3458FED9-5C5B-45AA-AB67-F9CD390581A2}" type="presParOf" srcId="{EF1944D5-225C-4291-B602-C45BCBB8660F}" destId="{63BFD062-D789-4276-ACFB-ACD9F247E318}" srcOrd="1" destOrd="0" presId="urn:microsoft.com/office/officeart/2005/8/layout/hProcess9"/>
    <dgm:cxn modelId="{336B32CD-1CE9-44AE-8DC1-5E652AAF6668}" type="presParOf" srcId="{63BFD062-D789-4276-ACFB-ACD9F247E318}" destId="{A61D8AA9-1BF4-4CA5-ACC1-B15C898B098D}" srcOrd="0" destOrd="0" presId="urn:microsoft.com/office/officeart/2005/8/layout/hProcess9"/>
    <dgm:cxn modelId="{8E2586C9-C050-4BBE-8ABC-D2E3FEE9A597}" type="presParOf" srcId="{63BFD062-D789-4276-ACFB-ACD9F247E318}" destId="{15D3DED0-4ED9-4967-89B8-3E996409DC4F}" srcOrd="1" destOrd="0" presId="urn:microsoft.com/office/officeart/2005/8/layout/hProcess9"/>
    <dgm:cxn modelId="{210EA2BC-270F-4B20-9726-90AD423F25C4}" type="presParOf" srcId="{63BFD062-D789-4276-ACFB-ACD9F247E318}" destId="{113F9284-39D6-43E8-8294-B5DA7469097E}" srcOrd="2" destOrd="0" presId="urn:microsoft.com/office/officeart/2005/8/layout/hProcess9"/>
    <dgm:cxn modelId="{C3E37E06-E583-431A-95D6-9FC14567D9DA}" type="presParOf" srcId="{63BFD062-D789-4276-ACFB-ACD9F247E318}" destId="{9DB9D463-FB35-4480-A2CC-7219F772A6B4}" srcOrd="3" destOrd="0" presId="urn:microsoft.com/office/officeart/2005/8/layout/hProcess9"/>
    <dgm:cxn modelId="{AABFCEF1-ABE5-4296-8D64-9A0F52E9CE87}" type="presParOf" srcId="{63BFD062-D789-4276-ACFB-ACD9F247E318}" destId="{6FE44604-6E6A-41E0-8F04-6A772D07A1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860470-FD0E-4ED5-8D07-639D1B5E7AF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MX"/>
        </a:p>
      </dgm:t>
    </dgm:pt>
    <dgm:pt modelId="{B0737FBF-436A-43FA-8C6B-8B4ADE666E22}">
      <dgm:prSet phldrT="[Texto]" custT="1"/>
      <dgm:spPr/>
      <dgm:t>
        <a:bodyPr/>
        <a:lstStyle/>
        <a:p>
          <a:r>
            <a:rPr lang="es-MX" sz="2800" b="1" dirty="0" smtClean="0"/>
            <a:t>Tramo Fijo</a:t>
          </a:r>
          <a:endParaRPr lang="es-MX" sz="2800" b="1" dirty="0"/>
        </a:p>
      </dgm:t>
    </dgm:pt>
    <dgm:pt modelId="{9363B48E-21B1-4AB3-937B-0D2272EA158D}" type="parTrans" cxnId="{39E7C120-9468-4726-A746-65F33C039F71}">
      <dgm:prSet/>
      <dgm:spPr/>
      <dgm:t>
        <a:bodyPr/>
        <a:lstStyle/>
        <a:p>
          <a:endParaRPr lang="es-MX" sz="2000"/>
        </a:p>
      </dgm:t>
    </dgm:pt>
    <dgm:pt modelId="{295FD958-757D-40C5-9ACC-0A6177DDA168}" type="sibTrans" cxnId="{39E7C120-9468-4726-A746-65F33C039F71}">
      <dgm:prSet/>
      <dgm:spPr/>
      <dgm:t>
        <a:bodyPr/>
        <a:lstStyle/>
        <a:p>
          <a:endParaRPr lang="es-MX" sz="2000"/>
        </a:p>
      </dgm:t>
    </dgm:pt>
    <dgm:pt modelId="{6F883E86-D2FE-454B-B1BF-F0D775D5C13C}">
      <dgm:prSet phldrT="[Texto]" custT="1"/>
      <dgm:spPr/>
      <dgm:t>
        <a:bodyPr/>
        <a:lstStyle/>
        <a:p>
          <a:pPr algn="ctr"/>
          <a:r>
            <a:rPr lang="es-MX" sz="2200" b="1" dirty="0" smtClean="0"/>
            <a:t>Compromisos de Gestión: Mejora de Capacidades</a:t>
          </a:r>
        </a:p>
        <a:p>
          <a:pPr algn="ctr"/>
          <a:endParaRPr lang="es-MX" sz="600" dirty="0" smtClean="0"/>
        </a:p>
        <a:p>
          <a:pPr algn="l"/>
          <a:r>
            <a:rPr lang="es-MX" sz="1900" dirty="0" smtClean="0">
              <a:latin typeface="+mn-lt"/>
            </a:rPr>
            <a:t>1.  Programación Operativa</a:t>
          </a:r>
        </a:p>
        <a:p>
          <a:pPr algn="l"/>
          <a:r>
            <a:rPr lang="es-MX" sz="1900" dirty="0" smtClean="0">
              <a:latin typeface="+mn-lt"/>
            </a:rPr>
            <a:t>2.  Soporte Logístico </a:t>
          </a:r>
        </a:p>
        <a:p>
          <a:pPr marL="269875" indent="-269875" algn="l"/>
          <a:r>
            <a:rPr lang="es-MX" sz="1900" dirty="0" smtClean="0">
              <a:latin typeface="+mn-lt"/>
            </a:rPr>
            <a:t>3.  Organización para la producción y  entrega de productos.</a:t>
          </a:r>
        </a:p>
        <a:p>
          <a:pPr marL="269875" indent="-269875" algn="l"/>
          <a:r>
            <a:rPr lang="es-MX" sz="1900" dirty="0" smtClean="0">
              <a:latin typeface="+mn-lt"/>
            </a:rPr>
            <a:t>4.  Seguimiento, Evaluación y Supervisión</a:t>
          </a:r>
          <a:endParaRPr lang="es-MX" sz="1900" dirty="0">
            <a:latin typeface="+mn-lt"/>
          </a:endParaRPr>
        </a:p>
      </dgm:t>
    </dgm:pt>
    <dgm:pt modelId="{75A1FD8A-EB26-4837-991C-6F54D05C7E09}" type="parTrans" cxnId="{49041C83-AE30-430F-8E3E-338F203A2B84}">
      <dgm:prSet/>
      <dgm:spPr/>
      <dgm:t>
        <a:bodyPr/>
        <a:lstStyle/>
        <a:p>
          <a:endParaRPr lang="es-MX" sz="2000"/>
        </a:p>
      </dgm:t>
    </dgm:pt>
    <dgm:pt modelId="{D9C6910E-FCDF-4021-92B1-32070481B84D}" type="sibTrans" cxnId="{49041C83-AE30-430F-8E3E-338F203A2B84}">
      <dgm:prSet/>
      <dgm:spPr/>
      <dgm:t>
        <a:bodyPr/>
        <a:lstStyle/>
        <a:p>
          <a:endParaRPr lang="es-MX" sz="2000"/>
        </a:p>
      </dgm:t>
    </dgm:pt>
    <dgm:pt modelId="{AEFA1740-6AD8-4DC5-B017-7CABA8044D28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MX" sz="2800" b="1" dirty="0" smtClean="0"/>
            <a:t>Tramo Variable </a:t>
          </a:r>
          <a:endParaRPr lang="es-MX" sz="2800" b="1" dirty="0"/>
        </a:p>
      </dgm:t>
    </dgm:pt>
    <dgm:pt modelId="{F73C3574-890D-4815-8F6A-316E3E043945}" type="parTrans" cxnId="{9ADA19A7-21F6-4696-A4D1-102C0643F3F9}">
      <dgm:prSet/>
      <dgm:spPr/>
      <dgm:t>
        <a:bodyPr/>
        <a:lstStyle/>
        <a:p>
          <a:endParaRPr lang="es-MX" sz="2000"/>
        </a:p>
      </dgm:t>
    </dgm:pt>
    <dgm:pt modelId="{EBA8243A-DA8D-44D9-939C-CF75E822897D}" type="sibTrans" cxnId="{9ADA19A7-21F6-4696-A4D1-102C0643F3F9}">
      <dgm:prSet/>
      <dgm:spPr/>
      <dgm:t>
        <a:bodyPr/>
        <a:lstStyle/>
        <a:p>
          <a:endParaRPr lang="es-MX" sz="2000"/>
        </a:p>
      </dgm:t>
    </dgm:pt>
    <dgm:pt modelId="{A52F8A88-EDAC-405D-B85D-C67F1B3B8B8E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2000" dirty="0" smtClean="0"/>
            <a:t>Mejora de </a:t>
          </a:r>
          <a:r>
            <a:rPr lang="es-PE" sz="2000" b="1" dirty="0" smtClean="0"/>
            <a:t>Cobertura de productos </a:t>
          </a:r>
          <a:r>
            <a:rPr lang="es-PE" sz="2000" dirty="0" smtClean="0"/>
            <a:t>de Programas presupuestales, en ámbitos con mayores brechas.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E" sz="2400" dirty="0" smtClean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PE" sz="2000" dirty="0" smtClean="0"/>
            <a:t>Favorece que más ciudadanos reciban los paquetes de servicios y se obtengan en menor tiempo los resultados.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dirty="0"/>
        </a:p>
      </dgm:t>
    </dgm:pt>
    <dgm:pt modelId="{E9AFEBA0-9CD3-4407-A9E5-C1ED90FCA511}" type="parTrans" cxnId="{97F660C0-C21C-4543-89CF-E7570ABFA580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MX" sz="2000"/>
        </a:p>
      </dgm:t>
    </dgm:pt>
    <dgm:pt modelId="{0E58FCF3-8304-408B-AEFF-3DC367C5B97A}" type="sibTrans" cxnId="{97F660C0-C21C-4543-89CF-E7570ABFA580}">
      <dgm:prSet/>
      <dgm:spPr/>
      <dgm:t>
        <a:bodyPr/>
        <a:lstStyle/>
        <a:p>
          <a:endParaRPr lang="es-MX" sz="2000"/>
        </a:p>
      </dgm:t>
    </dgm:pt>
    <dgm:pt modelId="{F5DEB79F-F135-4B86-834E-E64306BC10F6}" type="pres">
      <dgm:prSet presAssocID="{34860470-FD0E-4ED5-8D07-639D1B5E7A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4D05C845-B170-4112-9AE8-7381CC761D01}" type="pres">
      <dgm:prSet presAssocID="{B0737FBF-436A-43FA-8C6B-8B4ADE666E22}" presName="root" presStyleCnt="0"/>
      <dgm:spPr/>
    </dgm:pt>
    <dgm:pt modelId="{90DC7C1D-3D77-4C1D-85BC-CB8063867FC0}" type="pres">
      <dgm:prSet presAssocID="{B0737FBF-436A-43FA-8C6B-8B4ADE666E22}" presName="rootComposite" presStyleCnt="0"/>
      <dgm:spPr/>
    </dgm:pt>
    <dgm:pt modelId="{638FC531-FDE3-4728-B0B9-9A8AF7C7FC71}" type="pres">
      <dgm:prSet presAssocID="{B0737FBF-436A-43FA-8C6B-8B4ADE666E22}" presName="rootText" presStyleLbl="node1" presStyleIdx="0" presStyleCnt="2" custScaleX="236774"/>
      <dgm:spPr/>
      <dgm:t>
        <a:bodyPr/>
        <a:lstStyle/>
        <a:p>
          <a:endParaRPr lang="es-MX"/>
        </a:p>
      </dgm:t>
    </dgm:pt>
    <dgm:pt modelId="{036E1AFC-0D19-42E2-A35D-257D702783BB}" type="pres">
      <dgm:prSet presAssocID="{B0737FBF-436A-43FA-8C6B-8B4ADE666E22}" presName="rootConnector" presStyleLbl="node1" presStyleIdx="0" presStyleCnt="2"/>
      <dgm:spPr/>
      <dgm:t>
        <a:bodyPr/>
        <a:lstStyle/>
        <a:p>
          <a:endParaRPr lang="es-PE"/>
        </a:p>
      </dgm:t>
    </dgm:pt>
    <dgm:pt modelId="{81429472-D1E4-46AB-BA3E-DB31D46785AC}" type="pres">
      <dgm:prSet presAssocID="{B0737FBF-436A-43FA-8C6B-8B4ADE666E22}" presName="childShape" presStyleCnt="0"/>
      <dgm:spPr/>
    </dgm:pt>
    <dgm:pt modelId="{7F4529E7-AAEB-4BF0-BC4F-241B7F80145B}" type="pres">
      <dgm:prSet presAssocID="{75A1FD8A-EB26-4837-991C-6F54D05C7E09}" presName="Name13" presStyleLbl="parChTrans1D2" presStyleIdx="0" presStyleCnt="2"/>
      <dgm:spPr/>
      <dgm:t>
        <a:bodyPr/>
        <a:lstStyle/>
        <a:p>
          <a:endParaRPr lang="es-PE"/>
        </a:p>
      </dgm:t>
    </dgm:pt>
    <dgm:pt modelId="{93943818-FFFA-4993-AF7F-35CC0A471B23}" type="pres">
      <dgm:prSet presAssocID="{6F883E86-D2FE-454B-B1BF-F0D775D5C13C}" presName="childText" presStyleLbl="bgAcc1" presStyleIdx="0" presStyleCnt="2" custScaleX="362948" custScaleY="5160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12DA38-B05E-4302-973F-91EB7ECE9180}" type="pres">
      <dgm:prSet presAssocID="{AEFA1740-6AD8-4DC5-B017-7CABA8044D28}" presName="root" presStyleCnt="0"/>
      <dgm:spPr/>
    </dgm:pt>
    <dgm:pt modelId="{5514BAA5-DE0B-4190-B281-635CA8EEB404}" type="pres">
      <dgm:prSet presAssocID="{AEFA1740-6AD8-4DC5-B017-7CABA8044D28}" presName="rootComposite" presStyleCnt="0"/>
      <dgm:spPr/>
    </dgm:pt>
    <dgm:pt modelId="{7663C1D8-1D72-4E36-A9A9-DC69E8D19CD6}" type="pres">
      <dgm:prSet presAssocID="{AEFA1740-6AD8-4DC5-B017-7CABA8044D28}" presName="rootText" presStyleLbl="node1" presStyleIdx="1" presStyleCnt="2" custScaleX="221389" custLinFactNeighborX="13509" custLinFactNeighborY="-14568"/>
      <dgm:spPr/>
      <dgm:t>
        <a:bodyPr/>
        <a:lstStyle/>
        <a:p>
          <a:endParaRPr lang="es-PE"/>
        </a:p>
      </dgm:t>
    </dgm:pt>
    <dgm:pt modelId="{4DF5D223-CDD7-49F0-ACCC-90CD35F2C196}" type="pres">
      <dgm:prSet presAssocID="{AEFA1740-6AD8-4DC5-B017-7CABA8044D28}" presName="rootConnector" presStyleLbl="node1" presStyleIdx="1" presStyleCnt="2"/>
      <dgm:spPr/>
      <dgm:t>
        <a:bodyPr/>
        <a:lstStyle/>
        <a:p>
          <a:endParaRPr lang="es-PE"/>
        </a:p>
      </dgm:t>
    </dgm:pt>
    <dgm:pt modelId="{ECEC7DD0-BF0A-4883-8F6D-B70816953587}" type="pres">
      <dgm:prSet presAssocID="{AEFA1740-6AD8-4DC5-B017-7CABA8044D28}" presName="childShape" presStyleCnt="0"/>
      <dgm:spPr/>
    </dgm:pt>
    <dgm:pt modelId="{C7B86ED0-B25C-4106-9F0B-43770292876C}" type="pres">
      <dgm:prSet presAssocID="{E9AFEBA0-9CD3-4407-A9E5-C1ED90FCA511}" presName="Name13" presStyleLbl="parChTrans1D2" presStyleIdx="1" presStyleCnt="2"/>
      <dgm:spPr/>
      <dgm:t>
        <a:bodyPr/>
        <a:lstStyle/>
        <a:p>
          <a:endParaRPr lang="es-PE"/>
        </a:p>
      </dgm:t>
    </dgm:pt>
    <dgm:pt modelId="{89CAE4DF-3E8F-4BD0-B199-D897E06DEFFD}" type="pres">
      <dgm:prSet presAssocID="{A52F8A88-EDAC-405D-B85D-C67F1B3B8B8E}" presName="childText" presStyleLbl="bgAcc1" presStyleIdx="1" presStyleCnt="2" custScaleX="376470" custScaleY="5160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5B2BAC6-4A11-4212-93E9-A7F0DD934B51}" type="presOf" srcId="{6F883E86-D2FE-454B-B1BF-F0D775D5C13C}" destId="{93943818-FFFA-4993-AF7F-35CC0A471B23}" srcOrd="0" destOrd="0" presId="urn:microsoft.com/office/officeart/2005/8/layout/hierarchy3"/>
    <dgm:cxn modelId="{97F660C0-C21C-4543-89CF-E7570ABFA580}" srcId="{AEFA1740-6AD8-4DC5-B017-7CABA8044D28}" destId="{A52F8A88-EDAC-405D-B85D-C67F1B3B8B8E}" srcOrd="0" destOrd="0" parTransId="{E9AFEBA0-9CD3-4407-A9E5-C1ED90FCA511}" sibTransId="{0E58FCF3-8304-408B-AEFF-3DC367C5B97A}"/>
    <dgm:cxn modelId="{E6B0A532-C93F-4BDB-8745-82ED0665BA88}" type="presOf" srcId="{A52F8A88-EDAC-405D-B85D-C67F1B3B8B8E}" destId="{89CAE4DF-3E8F-4BD0-B199-D897E06DEFFD}" srcOrd="0" destOrd="0" presId="urn:microsoft.com/office/officeart/2005/8/layout/hierarchy3"/>
    <dgm:cxn modelId="{3FD98FBE-87AF-4B76-8F68-E736CE43EF14}" type="presOf" srcId="{AEFA1740-6AD8-4DC5-B017-7CABA8044D28}" destId="{7663C1D8-1D72-4E36-A9A9-DC69E8D19CD6}" srcOrd="0" destOrd="0" presId="urn:microsoft.com/office/officeart/2005/8/layout/hierarchy3"/>
    <dgm:cxn modelId="{22BE06FB-EA57-491B-80AB-08DF31D89AB8}" type="presOf" srcId="{B0737FBF-436A-43FA-8C6B-8B4ADE666E22}" destId="{036E1AFC-0D19-42E2-A35D-257D702783BB}" srcOrd="1" destOrd="0" presId="urn:microsoft.com/office/officeart/2005/8/layout/hierarchy3"/>
    <dgm:cxn modelId="{1E998C3F-3BD1-4CEE-8739-2E5BD3E3FB47}" type="presOf" srcId="{75A1FD8A-EB26-4837-991C-6F54D05C7E09}" destId="{7F4529E7-AAEB-4BF0-BC4F-241B7F80145B}" srcOrd="0" destOrd="0" presId="urn:microsoft.com/office/officeart/2005/8/layout/hierarchy3"/>
    <dgm:cxn modelId="{B4AA8757-9F8A-44BB-8989-3FF897B7092B}" type="presOf" srcId="{E9AFEBA0-9CD3-4407-A9E5-C1ED90FCA511}" destId="{C7B86ED0-B25C-4106-9F0B-43770292876C}" srcOrd="0" destOrd="0" presId="urn:microsoft.com/office/officeart/2005/8/layout/hierarchy3"/>
    <dgm:cxn modelId="{49041C83-AE30-430F-8E3E-338F203A2B84}" srcId="{B0737FBF-436A-43FA-8C6B-8B4ADE666E22}" destId="{6F883E86-D2FE-454B-B1BF-F0D775D5C13C}" srcOrd="0" destOrd="0" parTransId="{75A1FD8A-EB26-4837-991C-6F54D05C7E09}" sibTransId="{D9C6910E-FCDF-4021-92B1-32070481B84D}"/>
    <dgm:cxn modelId="{D2335FB7-79C3-47AC-AC9A-F869EFA06175}" type="presOf" srcId="{34860470-FD0E-4ED5-8D07-639D1B5E7AF9}" destId="{F5DEB79F-F135-4B86-834E-E64306BC10F6}" srcOrd="0" destOrd="0" presId="urn:microsoft.com/office/officeart/2005/8/layout/hierarchy3"/>
    <dgm:cxn modelId="{3CCB1BB7-CD79-4126-A499-3AE538C42F86}" type="presOf" srcId="{B0737FBF-436A-43FA-8C6B-8B4ADE666E22}" destId="{638FC531-FDE3-4728-B0B9-9A8AF7C7FC71}" srcOrd="0" destOrd="0" presId="urn:microsoft.com/office/officeart/2005/8/layout/hierarchy3"/>
    <dgm:cxn modelId="{39E7C120-9468-4726-A746-65F33C039F71}" srcId="{34860470-FD0E-4ED5-8D07-639D1B5E7AF9}" destId="{B0737FBF-436A-43FA-8C6B-8B4ADE666E22}" srcOrd="0" destOrd="0" parTransId="{9363B48E-21B1-4AB3-937B-0D2272EA158D}" sibTransId="{295FD958-757D-40C5-9ACC-0A6177DDA168}"/>
    <dgm:cxn modelId="{9ADA19A7-21F6-4696-A4D1-102C0643F3F9}" srcId="{34860470-FD0E-4ED5-8D07-639D1B5E7AF9}" destId="{AEFA1740-6AD8-4DC5-B017-7CABA8044D28}" srcOrd="1" destOrd="0" parTransId="{F73C3574-890D-4815-8F6A-316E3E043945}" sibTransId="{EBA8243A-DA8D-44D9-939C-CF75E822897D}"/>
    <dgm:cxn modelId="{E82552E7-C17C-4B5A-81AA-3A124D184D41}" type="presOf" srcId="{AEFA1740-6AD8-4DC5-B017-7CABA8044D28}" destId="{4DF5D223-CDD7-49F0-ACCC-90CD35F2C196}" srcOrd="1" destOrd="0" presId="urn:microsoft.com/office/officeart/2005/8/layout/hierarchy3"/>
    <dgm:cxn modelId="{E4EB9297-04A4-44F5-A67C-D0E6AB2877B8}" type="presParOf" srcId="{F5DEB79F-F135-4B86-834E-E64306BC10F6}" destId="{4D05C845-B170-4112-9AE8-7381CC761D01}" srcOrd="0" destOrd="0" presId="urn:microsoft.com/office/officeart/2005/8/layout/hierarchy3"/>
    <dgm:cxn modelId="{DB343B15-3CA9-4AC9-B93C-D386B700D3A0}" type="presParOf" srcId="{4D05C845-B170-4112-9AE8-7381CC761D01}" destId="{90DC7C1D-3D77-4C1D-85BC-CB8063867FC0}" srcOrd="0" destOrd="0" presId="urn:microsoft.com/office/officeart/2005/8/layout/hierarchy3"/>
    <dgm:cxn modelId="{6D993BC4-F0C6-4864-8C53-0EB3A76CDC59}" type="presParOf" srcId="{90DC7C1D-3D77-4C1D-85BC-CB8063867FC0}" destId="{638FC531-FDE3-4728-B0B9-9A8AF7C7FC71}" srcOrd="0" destOrd="0" presId="urn:microsoft.com/office/officeart/2005/8/layout/hierarchy3"/>
    <dgm:cxn modelId="{71093BAF-1499-4E1D-AB50-F95C7075F1F7}" type="presParOf" srcId="{90DC7C1D-3D77-4C1D-85BC-CB8063867FC0}" destId="{036E1AFC-0D19-42E2-A35D-257D702783BB}" srcOrd="1" destOrd="0" presId="urn:microsoft.com/office/officeart/2005/8/layout/hierarchy3"/>
    <dgm:cxn modelId="{66BD3851-D1A4-44AF-B94F-86A96CDA0D6C}" type="presParOf" srcId="{4D05C845-B170-4112-9AE8-7381CC761D01}" destId="{81429472-D1E4-46AB-BA3E-DB31D46785AC}" srcOrd="1" destOrd="0" presId="urn:microsoft.com/office/officeart/2005/8/layout/hierarchy3"/>
    <dgm:cxn modelId="{FDCCE7D8-689D-43AA-A728-8B79927A5F13}" type="presParOf" srcId="{81429472-D1E4-46AB-BA3E-DB31D46785AC}" destId="{7F4529E7-AAEB-4BF0-BC4F-241B7F80145B}" srcOrd="0" destOrd="0" presId="urn:microsoft.com/office/officeart/2005/8/layout/hierarchy3"/>
    <dgm:cxn modelId="{09B12BAD-592F-4B82-9C21-8DEE7460CA5E}" type="presParOf" srcId="{81429472-D1E4-46AB-BA3E-DB31D46785AC}" destId="{93943818-FFFA-4993-AF7F-35CC0A471B23}" srcOrd="1" destOrd="0" presId="urn:microsoft.com/office/officeart/2005/8/layout/hierarchy3"/>
    <dgm:cxn modelId="{D54FEB61-A594-44D6-B988-43AB77CC7598}" type="presParOf" srcId="{F5DEB79F-F135-4B86-834E-E64306BC10F6}" destId="{8812DA38-B05E-4302-973F-91EB7ECE9180}" srcOrd="1" destOrd="0" presId="urn:microsoft.com/office/officeart/2005/8/layout/hierarchy3"/>
    <dgm:cxn modelId="{29C8A663-5656-41DC-AC0A-FE79F71C7477}" type="presParOf" srcId="{8812DA38-B05E-4302-973F-91EB7ECE9180}" destId="{5514BAA5-DE0B-4190-B281-635CA8EEB404}" srcOrd="0" destOrd="0" presId="urn:microsoft.com/office/officeart/2005/8/layout/hierarchy3"/>
    <dgm:cxn modelId="{2D623883-1924-4E04-AD13-FB4BAB05E0F6}" type="presParOf" srcId="{5514BAA5-DE0B-4190-B281-635CA8EEB404}" destId="{7663C1D8-1D72-4E36-A9A9-DC69E8D19CD6}" srcOrd="0" destOrd="0" presId="urn:microsoft.com/office/officeart/2005/8/layout/hierarchy3"/>
    <dgm:cxn modelId="{DDE233E1-2477-419E-B102-79CD2C5A24FE}" type="presParOf" srcId="{5514BAA5-DE0B-4190-B281-635CA8EEB404}" destId="{4DF5D223-CDD7-49F0-ACCC-90CD35F2C196}" srcOrd="1" destOrd="0" presId="urn:microsoft.com/office/officeart/2005/8/layout/hierarchy3"/>
    <dgm:cxn modelId="{35605503-8D54-476A-9A2D-23850758FC5D}" type="presParOf" srcId="{8812DA38-B05E-4302-973F-91EB7ECE9180}" destId="{ECEC7DD0-BF0A-4883-8F6D-B70816953587}" srcOrd="1" destOrd="0" presId="urn:microsoft.com/office/officeart/2005/8/layout/hierarchy3"/>
    <dgm:cxn modelId="{9D60B7B5-34A2-4C63-A365-417AD95BF01C}" type="presParOf" srcId="{ECEC7DD0-BF0A-4883-8F6D-B70816953587}" destId="{C7B86ED0-B25C-4106-9F0B-43770292876C}" srcOrd="0" destOrd="0" presId="urn:microsoft.com/office/officeart/2005/8/layout/hierarchy3"/>
    <dgm:cxn modelId="{A8B03E1A-8234-4DAA-9005-53A882375247}" type="presParOf" srcId="{ECEC7DD0-BF0A-4883-8F6D-B70816953587}" destId="{89CAE4DF-3E8F-4BD0-B199-D897E06DEFF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57675-274B-43D0-8414-20569D0F68A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810F414B-346C-45F8-9DAC-4ABF23A08C05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es-PE" sz="3200" b="1" dirty="0" smtClean="0">
              <a:latin typeface="Candara" panose="020E0502030303020204" pitchFamily="34" charset="0"/>
            </a:rPr>
            <a:t>Paquete 3 </a:t>
          </a:r>
        </a:p>
        <a:p>
          <a:pPr>
            <a:spcAft>
              <a:spcPts val="600"/>
            </a:spcAft>
          </a:pPr>
          <a:r>
            <a:rPr lang="es-PE" sz="1800" i="1" dirty="0" smtClean="0">
              <a:latin typeface="Candara" panose="020E0502030303020204" pitchFamily="34" charset="0"/>
            </a:rPr>
            <a:t>Entre 3 y 5 años</a:t>
          </a:r>
          <a:endParaRPr lang="es-ES_tradnl" sz="1800" i="1" dirty="0">
            <a:latin typeface="Candara" panose="020E0502030303020204" pitchFamily="34" charset="0"/>
          </a:endParaRPr>
        </a:p>
      </dgm:t>
    </dgm:pt>
    <dgm:pt modelId="{98B53701-39D1-4CC2-953C-319E3CADF0B3}" type="parTrans" cxnId="{B145CB0C-6BA2-4F10-ABE2-A6F43655F99D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CDA7A999-D805-4CFB-A59A-E406C2D071D5}" type="sibTrans" cxnId="{B145CB0C-6BA2-4F10-ABE2-A6F43655F99D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EC304A79-3C85-458B-9786-4DE517192FBA}">
      <dgm:prSet custT="1"/>
      <dgm:spPr>
        <a:solidFill>
          <a:srgbClr val="92D050"/>
        </a:solidFill>
      </dgm:spPr>
      <dgm:t>
        <a:bodyPr/>
        <a:lstStyle/>
        <a:p>
          <a:r>
            <a:rPr lang="es-PE" sz="1800" dirty="0" smtClean="0">
              <a:solidFill>
                <a:schemeClr val="tx1"/>
              </a:solidFill>
              <a:latin typeface="Candara" panose="020E0502030303020204" pitchFamily="34" charset="0"/>
            </a:rPr>
            <a:t>Educación inicial</a:t>
          </a:r>
        </a:p>
      </dgm:t>
    </dgm:pt>
    <dgm:pt modelId="{68241733-E4C3-4757-836A-022CB3F2300E}" type="parTrans" cxnId="{4B50DE14-D6E0-4FF6-B4D2-8F3238753809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76FADD80-C6E5-4805-834A-6925A443C33C}" type="sibTrans" cxnId="{4B50DE14-D6E0-4FF6-B4D2-8F3238753809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DCCC89E4-C2D9-494F-B6BB-6A86400955EE}" type="pres">
      <dgm:prSet presAssocID="{73A57675-274B-43D0-8414-20569D0F68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D675E-AB20-424C-B34D-42C81A2B36F0}" type="pres">
      <dgm:prSet presAssocID="{810F414B-346C-45F8-9DAC-4ABF23A08C05}" presName="compNode" presStyleCnt="0"/>
      <dgm:spPr/>
    </dgm:pt>
    <dgm:pt modelId="{784B6431-8DE8-4E4C-918A-E7D696C59D1C}" type="pres">
      <dgm:prSet presAssocID="{810F414B-346C-45F8-9DAC-4ABF23A08C05}" presName="aNode" presStyleLbl="bgShp" presStyleIdx="0" presStyleCnt="1" custLinFactNeighborX="375"/>
      <dgm:spPr/>
      <dgm:t>
        <a:bodyPr/>
        <a:lstStyle/>
        <a:p>
          <a:endParaRPr lang="es-PE"/>
        </a:p>
      </dgm:t>
    </dgm:pt>
    <dgm:pt modelId="{790450C6-DC7F-4DEB-8857-6E83ADCB6094}" type="pres">
      <dgm:prSet presAssocID="{810F414B-346C-45F8-9DAC-4ABF23A08C05}" presName="textNode" presStyleLbl="bgShp" presStyleIdx="0" presStyleCnt="1"/>
      <dgm:spPr/>
      <dgm:t>
        <a:bodyPr/>
        <a:lstStyle/>
        <a:p>
          <a:endParaRPr lang="es-PE"/>
        </a:p>
      </dgm:t>
    </dgm:pt>
    <dgm:pt modelId="{EC96A452-9FF2-449A-B2B2-35CE46B35AFE}" type="pres">
      <dgm:prSet presAssocID="{810F414B-346C-45F8-9DAC-4ABF23A08C05}" presName="compChildNode" presStyleCnt="0"/>
      <dgm:spPr/>
    </dgm:pt>
    <dgm:pt modelId="{A450DA2C-787E-447C-A23E-418E143649D7}" type="pres">
      <dgm:prSet presAssocID="{810F414B-346C-45F8-9DAC-4ABF23A08C05}" presName="theInnerList" presStyleCnt="0"/>
      <dgm:spPr/>
    </dgm:pt>
    <dgm:pt modelId="{07249A15-2858-4A49-B9AA-91432B266319}" type="pres">
      <dgm:prSet presAssocID="{EC304A79-3C85-458B-9786-4DE517192FBA}" presName="childNode" presStyleLbl="node1" presStyleIdx="0" presStyleCnt="1" custScaleX="88384" custScaleY="887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E441CD-B699-45A9-AA5D-892D230B30BA}" type="presOf" srcId="{810F414B-346C-45F8-9DAC-4ABF23A08C05}" destId="{790450C6-DC7F-4DEB-8857-6E83ADCB6094}" srcOrd="1" destOrd="0" presId="urn:microsoft.com/office/officeart/2005/8/layout/lProcess2"/>
    <dgm:cxn modelId="{4B50DE14-D6E0-4FF6-B4D2-8F3238753809}" srcId="{810F414B-346C-45F8-9DAC-4ABF23A08C05}" destId="{EC304A79-3C85-458B-9786-4DE517192FBA}" srcOrd="0" destOrd="0" parTransId="{68241733-E4C3-4757-836A-022CB3F2300E}" sibTransId="{76FADD80-C6E5-4805-834A-6925A443C33C}"/>
    <dgm:cxn modelId="{6066D848-3A76-48AA-BFA3-D91F0BFD5BA1}" type="presOf" srcId="{810F414B-346C-45F8-9DAC-4ABF23A08C05}" destId="{784B6431-8DE8-4E4C-918A-E7D696C59D1C}" srcOrd="0" destOrd="0" presId="urn:microsoft.com/office/officeart/2005/8/layout/lProcess2"/>
    <dgm:cxn modelId="{36DEB65E-07B0-4835-BADE-C65CF76447B4}" type="presOf" srcId="{EC304A79-3C85-458B-9786-4DE517192FBA}" destId="{07249A15-2858-4A49-B9AA-91432B266319}" srcOrd="0" destOrd="0" presId="urn:microsoft.com/office/officeart/2005/8/layout/lProcess2"/>
    <dgm:cxn modelId="{945ADEF2-AF89-4266-B779-D85E9A048801}" type="presOf" srcId="{73A57675-274B-43D0-8414-20569D0F68A4}" destId="{DCCC89E4-C2D9-494F-B6BB-6A86400955EE}" srcOrd="0" destOrd="0" presId="urn:microsoft.com/office/officeart/2005/8/layout/lProcess2"/>
    <dgm:cxn modelId="{B145CB0C-6BA2-4F10-ABE2-A6F43655F99D}" srcId="{73A57675-274B-43D0-8414-20569D0F68A4}" destId="{810F414B-346C-45F8-9DAC-4ABF23A08C05}" srcOrd="0" destOrd="0" parTransId="{98B53701-39D1-4CC2-953C-319E3CADF0B3}" sibTransId="{CDA7A999-D805-4CFB-A59A-E406C2D071D5}"/>
    <dgm:cxn modelId="{98714B80-F321-49C7-8DD5-D2085B071B48}" type="presParOf" srcId="{DCCC89E4-C2D9-494F-B6BB-6A86400955EE}" destId="{1E8D675E-AB20-424C-B34D-42C81A2B36F0}" srcOrd="0" destOrd="0" presId="urn:microsoft.com/office/officeart/2005/8/layout/lProcess2"/>
    <dgm:cxn modelId="{F577FC7F-1F03-4530-9725-07EDC98AA737}" type="presParOf" srcId="{1E8D675E-AB20-424C-B34D-42C81A2B36F0}" destId="{784B6431-8DE8-4E4C-918A-E7D696C59D1C}" srcOrd="0" destOrd="0" presId="urn:microsoft.com/office/officeart/2005/8/layout/lProcess2"/>
    <dgm:cxn modelId="{726E7344-3FFE-47BC-A07F-9E2FA979C084}" type="presParOf" srcId="{1E8D675E-AB20-424C-B34D-42C81A2B36F0}" destId="{790450C6-DC7F-4DEB-8857-6E83ADCB6094}" srcOrd="1" destOrd="0" presId="urn:microsoft.com/office/officeart/2005/8/layout/lProcess2"/>
    <dgm:cxn modelId="{0648C110-41CD-4735-A4CE-02DCD9C6FE17}" type="presParOf" srcId="{1E8D675E-AB20-424C-B34D-42C81A2B36F0}" destId="{EC96A452-9FF2-449A-B2B2-35CE46B35AFE}" srcOrd="2" destOrd="0" presId="urn:microsoft.com/office/officeart/2005/8/layout/lProcess2"/>
    <dgm:cxn modelId="{599A8E3F-7AC6-49FF-96B7-DC946B0AB8F5}" type="presParOf" srcId="{EC96A452-9FF2-449A-B2B2-35CE46B35AFE}" destId="{A450DA2C-787E-447C-A23E-418E143649D7}" srcOrd="0" destOrd="0" presId="urn:microsoft.com/office/officeart/2005/8/layout/lProcess2"/>
    <dgm:cxn modelId="{F7D98638-91B8-4CEB-8CDF-E8D0363AB980}" type="presParOf" srcId="{A450DA2C-787E-447C-A23E-418E143649D7}" destId="{07249A15-2858-4A49-B9AA-91432B26631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A57675-274B-43D0-8414-20569D0F68A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PE"/>
        </a:p>
      </dgm:t>
    </dgm:pt>
    <dgm:pt modelId="{38C70D8B-D9C0-4218-B6A7-03C2F26707B0}">
      <dgm:prSet phldrT="[Texto]" custT="1"/>
      <dgm:spPr/>
      <dgm:t>
        <a:bodyPr/>
        <a:lstStyle/>
        <a:p>
          <a:pPr>
            <a:spcBef>
              <a:spcPts val="1800"/>
            </a:spcBef>
            <a:spcAft>
              <a:spcPts val="600"/>
            </a:spcAft>
          </a:pPr>
          <a:r>
            <a:rPr lang="es-PE" sz="3200" b="1" dirty="0" smtClean="0">
              <a:latin typeface="Candara" panose="020E0502030303020204" pitchFamily="34" charset="0"/>
            </a:rPr>
            <a:t>Paquete 2 </a:t>
          </a:r>
        </a:p>
        <a:p>
          <a:pPr>
            <a:spcBef>
              <a:spcPct val="0"/>
            </a:spcBef>
            <a:spcAft>
              <a:spcPts val="600"/>
            </a:spcAft>
          </a:pPr>
          <a:r>
            <a:rPr lang="es-PE" sz="1600" i="1" dirty="0" smtClean="0">
              <a:latin typeface="Candara" panose="020E0502030303020204" pitchFamily="34" charset="0"/>
            </a:rPr>
            <a:t>Los primeros </a:t>
          </a:r>
          <a:r>
            <a:rPr lang="es-PE" sz="1600" b="0" i="1" dirty="0" smtClean="0">
              <a:solidFill>
                <a:schemeClr val="tx1"/>
              </a:solidFill>
              <a:latin typeface="Candara" panose="020E0502030303020204" pitchFamily="34" charset="0"/>
            </a:rPr>
            <a:t>24</a:t>
          </a:r>
          <a:r>
            <a:rPr lang="es-PE" sz="1600" b="0" i="1" dirty="0" smtClean="0">
              <a:solidFill>
                <a:srgbClr val="FF0000"/>
              </a:solidFill>
              <a:latin typeface="Candara" panose="020E0502030303020204" pitchFamily="34" charset="0"/>
            </a:rPr>
            <a:t> </a:t>
          </a:r>
          <a:r>
            <a:rPr lang="es-PE" sz="1600" i="1" dirty="0" smtClean="0">
              <a:latin typeface="Candara" panose="020E0502030303020204" pitchFamily="34" charset="0"/>
            </a:rPr>
            <a:t>meses</a:t>
          </a:r>
          <a:endParaRPr lang="es-PE" sz="1600" i="1" dirty="0">
            <a:latin typeface="Candara" panose="020E0502030303020204" pitchFamily="34" charset="0"/>
          </a:endParaRPr>
        </a:p>
      </dgm:t>
    </dgm:pt>
    <dgm:pt modelId="{7673D4E7-C3A1-4B54-83AE-A0A027D98281}" type="parTrans" cxnId="{D6EBA758-F2E9-4BB7-B6E4-4F13FE129748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FB4E67EB-7DAD-4105-85D6-8D05CE14CE8C}" type="sibTrans" cxnId="{D6EBA758-F2E9-4BB7-B6E4-4F13FE129748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BB5AB0EB-394F-4357-AE98-C363CCF1F651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Candara" panose="020E0502030303020204" pitchFamily="34" charset="0"/>
            </a:rPr>
            <a:t>CRED completo para la edad</a:t>
          </a:r>
          <a:endParaRPr lang="es-PE" sz="1600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69120CBF-2CD3-4AF0-8911-9E768AAD14F1}" type="parTrans" cxnId="{559F6207-2363-4432-A049-3EE8FE2DCF62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769D5AD8-0A4A-4765-9DE8-4226675B5D0D}" type="sibTrans" cxnId="{559F6207-2363-4432-A049-3EE8FE2DCF62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90CFC0B5-B6BA-4E80-B910-2BDBDF0F6C18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Candara" panose="020E0502030303020204" pitchFamily="34" charset="0"/>
            </a:rPr>
            <a:t>Vacunas de neumococo y rotavirus</a:t>
          </a:r>
          <a:endParaRPr lang="es-PE" sz="1600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9E55E6B-BF2C-4C4B-93F5-54DC545A49BB}" type="parTrans" cxnId="{54D1202A-A143-4728-9C72-3BF9E18C3D27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9FC79B21-4F2A-4AF3-8B4F-5451BBE08F48}" type="sibTrans" cxnId="{54D1202A-A143-4728-9C72-3BF9E18C3D27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74BF6C76-5470-4496-8D32-33BCB8800420}">
      <dgm:prSet custT="1"/>
      <dgm:spPr/>
      <dgm:t>
        <a:bodyPr/>
        <a:lstStyle/>
        <a:p>
          <a:r>
            <a:rPr lang="es-ES_tradnl" sz="1600" dirty="0" err="1" smtClean="0">
              <a:solidFill>
                <a:schemeClr val="tx1"/>
              </a:solidFill>
              <a:latin typeface="Candara" panose="020E0502030303020204" pitchFamily="34" charset="0"/>
            </a:rPr>
            <a:t>Multimicronutrientes</a:t>
          </a:r>
          <a:endParaRPr lang="es-PE" sz="1600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6296C5F3-CFFC-4C51-9047-18F894DFB2AE}" type="parTrans" cxnId="{5590973F-4BBE-4E8D-B5C9-D4D5901C0562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014A07F0-634F-4713-A1CF-4E1D66712A69}" type="sibTrans" cxnId="{5590973F-4BBE-4E8D-B5C9-D4D5901C0562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303EE16B-4A71-4469-AEFB-E2FD0DA740FF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Candara" panose="020E0502030303020204" pitchFamily="34" charset="0"/>
            </a:rPr>
            <a:t>Acompañamiento familiar</a:t>
          </a:r>
        </a:p>
      </dgm:t>
    </dgm:pt>
    <dgm:pt modelId="{44E0ADD4-2AB5-4FA3-9AE0-A239DBBFAFA8}" type="parTrans" cxnId="{05CA0B9E-B5CF-44F1-A15D-496AAA1F7CD3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F680E7F1-D772-479E-923C-AEAFAEB7CA08}" type="sibTrans" cxnId="{05CA0B9E-B5CF-44F1-A15D-496AAA1F7CD3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810F414B-346C-45F8-9DAC-4ABF23A08C05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Candara" panose="020E0502030303020204" pitchFamily="34" charset="0"/>
            </a:rPr>
            <a:t>DNI</a:t>
          </a:r>
          <a:endParaRPr lang="es-ES_tradnl" sz="16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8B53701-39D1-4CC2-953C-319E3CADF0B3}" type="parTrans" cxnId="{B145CB0C-6BA2-4F10-ABE2-A6F43655F99D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CDA7A999-D805-4CFB-A59A-E406C2D071D5}" type="sibTrans" cxnId="{B145CB0C-6BA2-4F10-ABE2-A6F43655F99D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DCCC89E4-C2D9-494F-B6BB-6A86400955EE}" type="pres">
      <dgm:prSet presAssocID="{73A57675-274B-43D0-8414-20569D0F68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78AD53-A354-44AF-887A-82D917DB2CB5}" type="pres">
      <dgm:prSet presAssocID="{38C70D8B-D9C0-4218-B6A7-03C2F26707B0}" presName="compNode" presStyleCnt="0"/>
      <dgm:spPr/>
    </dgm:pt>
    <dgm:pt modelId="{455016C1-8B7A-4E12-92F8-5E7077CD6002}" type="pres">
      <dgm:prSet presAssocID="{38C70D8B-D9C0-4218-B6A7-03C2F26707B0}" presName="aNode" presStyleLbl="bgShp" presStyleIdx="0" presStyleCnt="1" custLinFactNeighborX="365"/>
      <dgm:spPr/>
      <dgm:t>
        <a:bodyPr/>
        <a:lstStyle/>
        <a:p>
          <a:endParaRPr lang="es-PE"/>
        </a:p>
      </dgm:t>
    </dgm:pt>
    <dgm:pt modelId="{E6941E55-41D2-44A0-8198-2D0658796505}" type="pres">
      <dgm:prSet presAssocID="{38C70D8B-D9C0-4218-B6A7-03C2F26707B0}" presName="textNode" presStyleLbl="bgShp" presStyleIdx="0" presStyleCnt="1"/>
      <dgm:spPr/>
      <dgm:t>
        <a:bodyPr/>
        <a:lstStyle/>
        <a:p>
          <a:endParaRPr lang="es-PE"/>
        </a:p>
      </dgm:t>
    </dgm:pt>
    <dgm:pt modelId="{C6456AAC-B970-42E6-88A9-7C9D70FD2A2E}" type="pres">
      <dgm:prSet presAssocID="{38C70D8B-D9C0-4218-B6A7-03C2F26707B0}" presName="compChildNode" presStyleCnt="0"/>
      <dgm:spPr/>
    </dgm:pt>
    <dgm:pt modelId="{FE644F82-8619-4B1F-B003-8F063218B46E}" type="pres">
      <dgm:prSet presAssocID="{38C70D8B-D9C0-4218-B6A7-03C2F26707B0}" presName="theInnerList" presStyleCnt="0"/>
      <dgm:spPr/>
    </dgm:pt>
    <dgm:pt modelId="{02AFCD25-50A7-4266-8896-936BC0C4DE3B}" type="pres">
      <dgm:prSet presAssocID="{BB5AB0EB-394F-4357-AE98-C363CCF1F651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F7F1EA-85CC-4167-AB8F-620F7665F758}" type="pres">
      <dgm:prSet presAssocID="{BB5AB0EB-394F-4357-AE98-C363CCF1F651}" presName="aSpace2" presStyleCnt="0"/>
      <dgm:spPr/>
    </dgm:pt>
    <dgm:pt modelId="{F341EEBD-E09A-4427-A5F3-3757FA7F34AB}" type="pres">
      <dgm:prSet presAssocID="{90CFC0B5-B6BA-4E80-B910-2BDBDF0F6C18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DD4730-AF2F-4E77-A46D-75C8836F89BA}" type="pres">
      <dgm:prSet presAssocID="{90CFC0B5-B6BA-4E80-B910-2BDBDF0F6C18}" presName="aSpace2" presStyleCnt="0"/>
      <dgm:spPr/>
    </dgm:pt>
    <dgm:pt modelId="{647F3DF7-94D3-4446-BD54-AAF74076E87C}" type="pres">
      <dgm:prSet presAssocID="{74BF6C76-5470-4496-8D32-33BCB8800420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5A0050-F510-4BAA-873C-8D6C32781E27}" type="pres">
      <dgm:prSet presAssocID="{74BF6C76-5470-4496-8D32-33BCB8800420}" presName="aSpace2" presStyleCnt="0"/>
      <dgm:spPr/>
    </dgm:pt>
    <dgm:pt modelId="{348B8C61-F7CD-48BC-B20E-EAAC53419043}" type="pres">
      <dgm:prSet presAssocID="{303EE16B-4A71-4469-AEFB-E2FD0DA740F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0AC4F48-0DB3-4AF2-9EBC-749080904DA0}" type="pres">
      <dgm:prSet presAssocID="{303EE16B-4A71-4469-AEFB-E2FD0DA740FF}" presName="aSpace2" presStyleCnt="0"/>
      <dgm:spPr/>
    </dgm:pt>
    <dgm:pt modelId="{793D9902-BD13-451E-8FA0-68B1F8280117}" type="pres">
      <dgm:prSet presAssocID="{810F414B-346C-45F8-9DAC-4ABF23A08C05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5CA0B9E-B5CF-44F1-A15D-496AAA1F7CD3}" srcId="{38C70D8B-D9C0-4218-B6A7-03C2F26707B0}" destId="{303EE16B-4A71-4469-AEFB-E2FD0DA740FF}" srcOrd="3" destOrd="0" parTransId="{44E0ADD4-2AB5-4FA3-9AE0-A239DBBFAFA8}" sibTransId="{F680E7F1-D772-479E-923C-AEAFAEB7CA08}"/>
    <dgm:cxn modelId="{5E09D166-1131-431F-BFA0-3B12DE267B48}" type="presOf" srcId="{38C70D8B-D9C0-4218-B6A7-03C2F26707B0}" destId="{455016C1-8B7A-4E12-92F8-5E7077CD6002}" srcOrd="0" destOrd="0" presId="urn:microsoft.com/office/officeart/2005/8/layout/lProcess2"/>
    <dgm:cxn modelId="{2710D729-241D-49AC-83EC-DA3146AF8099}" type="presOf" srcId="{810F414B-346C-45F8-9DAC-4ABF23A08C05}" destId="{793D9902-BD13-451E-8FA0-68B1F8280117}" srcOrd="0" destOrd="0" presId="urn:microsoft.com/office/officeart/2005/8/layout/lProcess2"/>
    <dgm:cxn modelId="{559F6207-2363-4432-A049-3EE8FE2DCF62}" srcId="{38C70D8B-D9C0-4218-B6A7-03C2F26707B0}" destId="{BB5AB0EB-394F-4357-AE98-C363CCF1F651}" srcOrd="0" destOrd="0" parTransId="{69120CBF-2CD3-4AF0-8911-9E768AAD14F1}" sibTransId="{769D5AD8-0A4A-4765-9DE8-4226675B5D0D}"/>
    <dgm:cxn modelId="{18F0B441-A53B-4391-91B1-21FAC3408134}" type="presOf" srcId="{74BF6C76-5470-4496-8D32-33BCB8800420}" destId="{647F3DF7-94D3-4446-BD54-AAF74076E87C}" srcOrd="0" destOrd="0" presId="urn:microsoft.com/office/officeart/2005/8/layout/lProcess2"/>
    <dgm:cxn modelId="{6D404E38-305F-48F4-87EF-A17AEC7AF548}" type="presOf" srcId="{303EE16B-4A71-4469-AEFB-E2FD0DA740FF}" destId="{348B8C61-F7CD-48BC-B20E-EAAC53419043}" srcOrd="0" destOrd="0" presId="urn:microsoft.com/office/officeart/2005/8/layout/lProcess2"/>
    <dgm:cxn modelId="{54D1202A-A143-4728-9C72-3BF9E18C3D27}" srcId="{38C70D8B-D9C0-4218-B6A7-03C2F26707B0}" destId="{90CFC0B5-B6BA-4E80-B910-2BDBDF0F6C18}" srcOrd="1" destOrd="0" parTransId="{49E55E6B-BF2C-4C4B-93F5-54DC545A49BB}" sibTransId="{9FC79B21-4F2A-4AF3-8B4F-5451BBE08F48}"/>
    <dgm:cxn modelId="{D6617941-6436-482F-8D6E-B03B745D430D}" type="presOf" srcId="{38C70D8B-D9C0-4218-B6A7-03C2F26707B0}" destId="{E6941E55-41D2-44A0-8198-2D0658796505}" srcOrd="1" destOrd="0" presId="urn:microsoft.com/office/officeart/2005/8/layout/lProcess2"/>
    <dgm:cxn modelId="{5590973F-4BBE-4E8D-B5C9-D4D5901C0562}" srcId="{38C70D8B-D9C0-4218-B6A7-03C2F26707B0}" destId="{74BF6C76-5470-4496-8D32-33BCB8800420}" srcOrd="2" destOrd="0" parTransId="{6296C5F3-CFFC-4C51-9047-18F894DFB2AE}" sibTransId="{014A07F0-634F-4713-A1CF-4E1D66712A69}"/>
    <dgm:cxn modelId="{B145CB0C-6BA2-4F10-ABE2-A6F43655F99D}" srcId="{38C70D8B-D9C0-4218-B6A7-03C2F26707B0}" destId="{810F414B-346C-45F8-9DAC-4ABF23A08C05}" srcOrd="4" destOrd="0" parTransId="{98B53701-39D1-4CC2-953C-319E3CADF0B3}" sibTransId="{CDA7A999-D805-4CFB-A59A-E406C2D071D5}"/>
    <dgm:cxn modelId="{03ACDE5D-D13B-4752-B3E0-F15418011271}" type="presOf" srcId="{90CFC0B5-B6BA-4E80-B910-2BDBDF0F6C18}" destId="{F341EEBD-E09A-4427-A5F3-3757FA7F34AB}" srcOrd="0" destOrd="0" presId="urn:microsoft.com/office/officeart/2005/8/layout/lProcess2"/>
    <dgm:cxn modelId="{E0C73AF5-43C1-4A9F-B729-B806E1257337}" type="presOf" srcId="{BB5AB0EB-394F-4357-AE98-C363CCF1F651}" destId="{02AFCD25-50A7-4266-8896-936BC0C4DE3B}" srcOrd="0" destOrd="0" presId="urn:microsoft.com/office/officeart/2005/8/layout/lProcess2"/>
    <dgm:cxn modelId="{2481FF0B-563A-4981-AB2A-BCB7A51512D1}" type="presOf" srcId="{73A57675-274B-43D0-8414-20569D0F68A4}" destId="{DCCC89E4-C2D9-494F-B6BB-6A86400955EE}" srcOrd="0" destOrd="0" presId="urn:microsoft.com/office/officeart/2005/8/layout/lProcess2"/>
    <dgm:cxn modelId="{D6EBA758-F2E9-4BB7-B6E4-4F13FE129748}" srcId="{73A57675-274B-43D0-8414-20569D0F68A4}" destId="{38C70D8B-D9C0-4218-B6A7-03C2F26707B0}" srcOrd="0" destOrd="0" parTransId="{7673D4E7-C3A1-4B54-83AE-A0A027D98281}" sibTransId="{FB4E67EB-7DAD-4105-85D6-8D05CE14CE8C}"/>
    <dgm:cxn modelId="{C7F648AE-D340-46CB-9F4D-BFDF519DDFBE}" type="presParOf" srcId="{DCCC89E4-C2D9-494F-B6BB-6A86400955EE}" destId="{0C78AD53-A354-44AF-887A-82D917DB2CB5}" srcOrd="0" destOrd="0" presId="urn:microsoft.com/office/officeart/2005/8/layout/lProcess2"/>
    <dgm:cxn modelId="{DE2DB776-320A-4067-B21E-88876B3A4D04}" type="presParOf" srcId="{0C78AD53-A354-44AF-887A-82D917DB2CB5}" destId="{455016C1-8B7A-4E12-92F8-5E7077CD6002}" srcOrd="0" destOrd="0" presId="urn:microsoft.com/office/officeart/2005/8/layout/lProcess2"/>
    <dgm:cxn modelId="{FA73FEA1-F161-4B5D-B316-C30B818C172B}" type="presParOf" srcId="{0C78AD53-A354-44AF-887A-82D917DB2CB5}" destId="{E6941E55-41D2-44A0-8198-2D0658796505}" srcOrd="1" destOrd="0" presId="urn:microsoft.com/office/officeart/2005/8/layout/lProcess2"/>
    <dgm:cxn modelId="{5B1EA6FC-A2F4-416D-B67A-1BAECB719C12}" type="presParOf" srcId="{0C78AD53-A354-44AF-887A-82D917DB2CB5}" destId="{C6456AAC-B970-42E6-88A9-7C9D70FD2A2E}" srcOrd="2" destOrd="0" presId="urn:microsoft.com/office/officeart/2005/8/layout/lProcess2"/>
    <dgm:cxn modelId="{BF3DC229-A633-4F25-92B6-F6A2BA21FA77}" type="presParOf" srcId="{C6456AAC-B970-42E6-88A9-7C9D70FD2A2E}" destId="{FE644F82-8619-4B1F-B003-8F063218B46E}" srcOrd="0" destOrd="0" presId="urn:microsoft.com/office/officeart/2005/8/layout/lProcess2"/>
    <dgm:cxn modelId="{CD6A99AB-BFD8-45CD-A2E9-9B52952DC506}" type="presParOf" srcId="{FE644F82-8619-4B1F-B003-8F063218B46E}" destId="{02AFCD25-50A7-4266-8896-936BC0C4DE3B}" srcOrd="0" destOrd="0" presId="urn:microsoft.com/office/officeart/2005/8/layout/lProcess2"/>
    <dgm:cxn modelId="{365A07AD-1E00-4E73-93C7-8C600215F580}" type="presParOf" srcId="{FE644F82-8619-4B1F-B003-8F063218B46E}" destId="{9FF7F1EA-85CC-4167-AB8F-620F7665F758}" srcOrd="1" destOrd="0" presId="urn:microsoft.com/office/officeart/2005/8/layout/lProcess2"/>
    <dgm:cxn modelId="{AAEE92D0-D508-4A50-ACD8-B1E56EC87DA9}" type="presParOf" srcId="{FE644F82-8619-4B1F-B003-8F063218B46E}" destId="{F341EEBD-E09A-4427-A5F3-3757FA7F34AB}" srcOrd="2" destOrd="0" presId="urn:microsoft.com/office/officeart/2005/8/layout/lProcess2"/>
    <dgm:cxn modelId="{0541BF7E-D4FE-4A01-845F-F9277FE3E718}" type="presParOf" srcId="{FE644F82-8619-4B1F-B003-8F063218B46E}" destId="{CFDD4730-AF2F-4E77-A46D-75C8836F89BA}" srcOrd="3" destOrd="0" presId="urn:microsoft.com/office/officeart/2005/8/layout/lProcess2"/>
    <dgm:cxn modelId="{6003AFA9-8D5E-402B-B6CB-3061F6F8EAC0}" type="presParOf" srcId="{FE644F82-8619-4B1F-B003-8F063218B46E}" destId="{647F3DF7-94D3-4446-BD54-AAF74076E87C}" srcOrd="4" destOrd="0" presId="urn:microsoft.com/office/officeart/2005/8/layout/lProcess2"/>
    <dgm:cxn modelId="{6D61F5C4-6130-4D17-99BD-3D9E3939BE57}" type="presParOf" srcId="{FE644F82-8619-4B1F-B003-8F063218B46E}" destId="{8E5A0050-F510-4BAA-873C-8D6C32781E27}" srcOrd="5" destOrd="0" presId="urn:microsoft.com/office/officeart/2005/8/layout/lProcess2"/>
    <dgm:cxn modelId="{562C94BB-2868-4A15-959B-E937ED990E59}" type="presParOf" srcId="{FE644F82-8619-4B1F-B003-8F063218B46E}" destId="{348B8C61-F7CD-48BC-B20E-EAAC53419043}" srcOrd="6" destOrd="0" presId="urn:microsoft.com/office/officeart/2005/8/layout/lProcess2"/>
    <dgm:cxn modelId="{5346B40B-9377-4050-B398-CE5D118BEF06}" type="presParOf" srcId="{FE644F82-8619-4B1F-B003-8F063218B46E}" destId="{20AC4F48-0DB3-4AF2-9EBC-749080904DA0}" srcOrd="7" destOrd="0" presId="urn:microsoft.com/office/officeart/2005/8/layout/lProcess2"/>
    <dgm:cxn modelId="{540D68B2-F56F-481B-8C21-9A4F3D86BA5B}" type="presParOf" srcId="{FE644F82-8619-4B1F-B003-8F063218B46E}" destId="{793D9902-BD13-451E-8FA0-68B1F828011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A57675-274B-43D0-8414-20569D0F68A4}" type="doc">
      <dgm:prSet loTypeId="urn:microsoft.com/office/officeart/2005/8/layout/lProcess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PE"/>
        </a:p>
      </dgm:t>
    </dgm:pt>
    <dgm:pt modelId="{BDE70D77-A211-46BC-935E-18FAA0931C05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3200" b="1" dirty="0" smtClean="0">
              <a:solidFill>
                <a:schemeClr val="tx1"/>
              </a:solidFill>
              <a:latin typeface="Candara" panose="020E0502030303020204" pitchFamily="34" charset="0"/>
            </a:rPr>
            <a:t>Paquete 1 </a:t>
          </a:r>
        </a:p>
        <a:p>
          <a:pPr>
            <a:spcAft>
              <a:spcPts val="600"/>
            </a:spcAft>
          </a:pPr>
          <a:r>
            <a:rPr lang="es-PE" sz="1800" i="1" dirty="0" smtClean="0">
              <a:solidFill>
                <a:schemeClr val="tx1"/>
              </a:solidFill>
              <a:latin typeface="Candara" panose="020E0502030303020204" pitchFamily="34" charset="0"/>
            </a:rPr>
            <a:t>Antes del parto</a:t>
          </a:r>
          <a:endParaRPr lang="es-PE" sz="18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3FBE540C-FD86-4366-A008-9EF88952D331}" type="parTrans" cxnId="{F8C83AAD-80A7-44BE-84EF-5573322BFA70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77932A7E-D8E2-41CD-B49F-5044B05F44BB}" type="sibTrans" cxnId="{F8C83AAD-80A7-44BE-84EF-5573322BFA70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09351D08-AD85-4F34-A7F3-323F2C456218}">
      <dgm:prSet custT="1"/>
      <dgm:spPr/>
      <dgm:t>
        <a:bodyPr/>
        <a:lstStyle/>
        <a:p>
          <a:r>
            <a:rPr lang="es-PE" sz="1600" dirty="0" smtClean="0">
              <a:solidFill>
                <a:schemeClr val="tx1"/>
              </a:solidFill>
              <a:latin typeface="Candara" panose="020E0502030303020204" pitchFamily="34" charset="0"/>
            </a:rPr>
            <a:t>4 exámenes auxiliares en el primer trimestre </a:t>
          </a:r>
        </a:p>
      </dgm:t>
    </dgm:pt>
    <dgm:pt modelId="{C6BBEBD9-39A9-40BE-987A-0340D6D602F0}" type="parTrans" cxnId="{3EE02216-116C-4D77-AAE7-792ADEA4130A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137F5F28-3607-4453-816C-AC916C90A781}" type="sibTrans" cxnId="{3EE02216-116C-4D77-AAE7-792ADEA4130A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FA0ABA46-0936-4DA1-8571-1E64F732A665}">
      <dgm:prSet custT="1"/>
      <dgm:spPr/>
      <dgm:t>
        <a:bodyPr/>
        <a:lstStyle/>
        <a:p>
          <a:r>
            <a:rPr lang="es-PE" sz="1600" smtClean="0">
              <a:solidFill>
                <a:schemeClr val="tx1"/>
              </a:solidFill>
              <a:latin typeface="Candara" panose="020E0502030303020204" pitchFamily="34" charset="0"/>
            </a:rPr>
            <a:t>Atenciones prenatales</a:t>
          </a:r>
          <a:endParaRPr lang="es-PE" sz="1600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7145F830-2744-47C4-B625-B781CCC3A843}" type="parTrans" cxnId="{CD624247-664A-4437-97DA-204141248B39}">
      <dgm:prSet/>
      <dgm:spPr/>
      <dgm:t>
        <a:bodyPr/>
        <a:lstStyle/>
        <a:p>
          <a:endParaRPr lang="es-PE"/>
        </a:p>
      </dgm:t>
    </dgm:pt>
    <dgm:pt modelId="{10C5E2F5-1769-4EE0-8860-7FB65010A86D}" type="sibTrans" cxnId="{CD624247-664A-4437-97DA-204141248B39}">
      <dgm:prSet/>
      <dgm:spPr/>
      <dgm:t>
        <a:bodyPr/>
        <a:lstStyle/>
        <a:p>
          <a:endParaRPr lang="es-PE"/>
        </a:p>
      </dgm:t>
    </dgm:pt>
    <dgm:pt modelId="{F7E8DDFA-4A39-438C-B87E-87539B1DB104}">
      <dgm:prSet custT="1"/>
      <dgm:spPr/>
      <dgm:t>
        <a:bodyPr/>
        <a:lstStyle/>
        <a:p>
          <a:r>
            <a:rPr lang="es-PE" sz="1600" dirty="0" smtClean="0">
              <a:solidFill>
                <a:schemeClr val="tx1"/>
              </a:solidFill>
              <a:latin typeface="Candara" panose="020E0502030303020204" pitchFamily="34" charset="0"/>
            </a:rPr>
            <a:t>Suplemento de hierro y ácido fólico</a:t>
          </a:r>
        </a:p>
      </dgm:t>
    </dgm:pt>
    <dgm:pt modelId="{3E347735-D310-44D3-B6D8-0ACE49717C89}" type="parTrans" cxnId="{169B1985-94A7-43C5-A4C8-E918CFE0096D}">
      <dgm:prSet/>
      <dgm:spPr/>
      <dgm:t>
        <a:bodyPr/>
        <a:lstStyle/>
        <a:p>
          <a:endParaRPr lang="es-PE"/>
        </a:p>
      </dgm:t>
    </dgm:pt>
    <dgm:pt modelId="{B7AED566-9B4F-486D-9E4F-BE0B60F00596}" type="sibTrans" cxnId="{169B1985-94A7-43C5-A4C8-E918CFE0096D}">
      <dgm:prSet/>
      <dgm:spPr/>
      <dgm:t>
        <a:bodyPr/>
        <a:lstStyle/>
        <a:p>
          <a:endParaRPr lang="es-PE"/>
        </a:p>
      </dgm:t>
    </dgm:pt>
    <dgm:pt modelId="{DCCC89E4-C2D9-494F-B6BB-6A86400955EE}" type="pres">
      <dgm:prSet presAssocID="{73A57675-274B-43D0-8414-20569D0F68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099287-E4A1-4329-92DC-2477E4F94BB6}" type="pres">
      <dgm:prSet presAssocID="{BDE70D77-A211-46BC-935E-18FAA0931C05}" presName="compNode" presStyleCnt="0"/>
      <dgm:spPr/>
      <dgm:t>
        <a:bodyPr/>
        <a:lstStyle/>
        <a:p>
          <a:endParaRPr lang="es-PE"/>
        </a:p>
      </dgm:t>
    </dgm:pt>
    <dgm:pt modelId="{E408C664-9A47-4820-A6BD-06D2B725D030}" type="pres">
      <dgm:prSet presAssocID="{BDE70D77-A211-46BC-935E-18FAA0931C05}" presName="aNode" presStyleLbl="bgShp" presStyleIdx="0" presStyleCnt="1" custLinFactNeighborX="321"/>
      <dgm:spPr/>
      <dgm:t>
        <a:bodyPr/>
        <a:lstStyle/>
        <a:p>
          <a:endParaRPr lang="es-PE"/>
        </a:p>
      </dgm:t>
    </dgm:pt>
    <dgm:pt modelId="{6F8A0C98-741F-4E66-AE3F-882A0A8BC362}" type="pres">
      <dgm:prSet presAssocID="{BDE70D77-A211-46BC-935E-18FAA0931C05}" presName="textNode" presStyleLbl="bgShp" presStyleIdx="0" presStyleCnt="1"/>
      <dgm:spPr/>
      <dgm:t>
        <a:bodyPr/>
        <a:lstStyle/>
        <a:p>
          <a:endParaRPr lang="es-PE"/>
        </a:p>
      </dgm:t>
    </dgm:pt>
    <dgm:pt modelId="{7191AD2E-26AF-48B1-8ED9-C14901540469}" type="pres">
      <dgm:prSet presAssocID="{BDE70D77-A211-46BC-935E-18FAA0931C05}" presName="compChildNode" presStyleCnt="0"/>
      <dgm:spPr/>
      <dgm:t>
        <a:bodyPr/>
        <a:lstStyle/>
        <a:p>
          <a:endParaRPr lang="es-PE"/>
        </a:p>
      </dgm:t>
    </dgm:pt>
    <dgm:pt modelId="{B5EE8694-0363-4AFD-83CA-96804A12D029}" type="pres">
      <dgm:prSet presAssocID="{BDE70D77-A211-46BC-935E-18FAA0931C05}" presName="theInnerList" presStyleCnt="0"/>
      <dgm:spPr/>
      <dgm:t>
        <a:bodyPr/>
        <a:lstStyle/>
        <a:p>
          <a:endParaRPr lang="es-PE"/>
        </a:p>
      </dgm:t>
    </dgm:pt>
    <dgm:pt modelId="{D92B26E9-F8D2-4651-BEDE-8CBD36E19AC3}" type="pres">
      <dgm:prSet presAssocID="{09351D08-AD85-4F34-A7F3-323F2C456218}" presName="childNode" presStyleLbl="node1" presStyleIdx="0" presStyleCnt="3" custLinFactNeighborY="-763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BB2BEBC-F40D-4DA1-A5C8-802104D7A5EA}" type="pres">
      <dgm:prSet presAssocID="{09351D08-AD85-4F34-A7F3-323F2C456218}" presName="aSpace2" presStyleCnt="0"/>
      <dgm:spPr/>
      <dgm:t>
        <a:bodyPr/>
        <a:lstStyle/>
        <a:p>
          <a:endParaRPr lang="es-PE"/>
        </a:p>
      </dgm:t>
    </dgm:pt>
    <dgm:pt modelId="{412870EF-21DB-4C55-B39F-D516AA3F8F2E}" type="pres">
      <dgm:prSet presAssocID="{FA0ABA46-0936-4DA1-8571-1E64F732A665}" presName="childNode" presStyleLbl="node1" presStyleIdx="1" presStyleCnt="3" custLinFactY="-768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4EC518E-4C50-48BD-BD9A-6C5491DD8F92}" type="pres">
      <dgm:prSet presAssocID="{FA0ABA46-0936-4DA1-8571-1E64F732A665}" presName="aSpace2" presStyleCnt="0"/>
      <dgm:spPr/>
      <dgm:t>
        <a:bodyPr/>
        <a:lstStyle/>
        <a:p>
          <a:endParaRPr lang="es-PE"/>
        </a:p>
      </dgm:t>
    </dgm:pt>
    <dgm:pt modelId="{1FC4BC16-81BC-4385-963B-A7E4EA450032}" type="pres">
      <dgm:prSet presAssocID="{F7E8DDFA-4A39-438C-B87E-87539B1DB104}" presName="childNode" presStyleLbl="node1" presStyleIdx="2" presStyleCnt="3" custLinFactY="-3705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4F6429A-1182-4372-B258-236C719D86A5}" type="presOf" srcId="{BDE70D77-A211-46BC-935E-18FAA0931C05}" destId="{6F8A0C98-741F-4E66-AE3F-882A0A8BC362}" srcOrd="1" destOrd="0" presId="urn:microsoft.com/office/officeart/2005/8/layout/lProcess2"/>
    <dgm:cxn modelId="{A52FB3CB-8744-45AE-A9C3-AA08E988B87E}" type="presOf" srcId="{FA0ABA46-0936-4DA1-8571-1E64F732A665}" destId="{412870EF-21DB-4C55-B39F-D516AA3F8F2E}" srcOrd="0" destOrd="0" presId="urn:microsoft.com/office/officeart/2005/8/layout/lProcess2"/>
    <dgm:cxn modelId="{1F9B3DE8-6C6B-4ADA-9422-6517B4BFBB71}" type="presOf" srcId="{BDE70D77-A211-46BC-935E-18FAA0931C05}" destId="{E408C664-9A47-4820-A6BD-06D2B725D030}" srcOrd="0" destOrd="0" presId="urn:microsoft.com/office/officeart/2005/8/layout/lProcess2"/>
    <dgm:cxn modelId="{8E8C67E8-7026-4812-82D6-1D2E13759E32}" type="presOf" srcId="{F7E8DDFA-4A39-438C-B87E-87539B1DB104}" destId="{1FC4BC16-81BC-4385-963B-A7E4EA450032}" srcOrd="0" destOrd="0" presId="urn:microsoft.com/office/officeart/2005/8/layout/lProcess2"/>
    <dgm:cxn modelId="{3EE02216-116C-4D77-AAE7-792ADEA4130A}" srcId="{BDE70D77-A211-46BC-935E-18FAA0931C05}" destId="{09351D08-AD85-4F34-A7F3-323F2C456218}" srcOrd="0" destOrd="0" parTransId="{C6BBEBD9-39A9-40BE-987A-0340D6D602F0}" sibTransId="{137F5F28-3607-4453-816C-AC916C90A781}"/>
    <dgm:cxn modelId="{169B1985-94A7-43C5-A4C8-E918CFE0096D}" srcId="{BDE70D77-A211-46BC-935E-18FAA0931C05}" destId="{F7E8DDFA-4A39-438C-B87E-87539B1DB104}" srcOrd="2" destOrd="0" parTransId="{3E347735-D310-44D3-B6D8-0ACE49717C89}" sibTransId="{B7AED566-9B4F-486D-9E4F-BE0B60F00596}"/>
    <dgm:cxn modelId="{6790DD0F-EA9C-456F-B7DB-433EDC14DF75}" type="presOf" srcId="{73A57675-274B-43D0-8414-20569D0F68A4}" destId="{DCCC89E4-C2D9-494F-B6BB-6A86400955EE}" srcOrd="0" destOrd="0" presId="urn:microsoft.com/office/officeart/2005/8/layout/lProcess2"/>
    <dgm:cxn modelId="{CD624247-664A-4437-97DA-204141248B39}" srcId="{BDE70D77-A211-46BC-935E-18FAA0931C05}" destId="{FA0ABA46-0936-4DA1-8571-1E64F732A665}" srcOrd="1" destOrd="0" parTransId="{7145F830-2744-47C4-B625-B781CCC3A843}" sibTransId="{10C5E2F5-1769-4EE0-8860-7FB65010A86D}"/>
    <dgm:cxn modelId="{A9412DDF-B19F-46FE-90B1-9AEAA7B0C153}" type="presOf" srcId="{09351D08-AD85-4F34-A7F3-323F2C456218}" destId="{D92B26E9-F8D2-4651-BEDE-8CBD36E19AC3}" srcOrd="0" destOrd="0" presId="urn:microsoft.com/office/officeart/2005/8/layout/lProcess2"/>
    <dgm:cxn modelId="{F8C83AAD-80A7-44BE-84EF-5573322BFA70}" srcId="{73A57675-274B-43D0-8414-20569D0F68A4}" destId="{BDE70D77-A211-46BC-935E-18FAA0931C05}" srcOrd="0" destOrd="0" parTransId="{3FBE540C-FD86-4366-A008-9EF88952D331}" sibTransId="{77932A7E-D8E2-41CD-B49F-5044B05F44BB}"/>
    <dgm:cxn modelId="{0B11EEDF-B190-4E3F-BDEE-9F94EB8DCC6C}" type="presParOf" srcId="{DCCC89E4-C2D9-494F-B6BB-6A86400955EE}" destId="{A7099287-E4A1-4329-92DC-2477E4F94BB6}" srcOrd="0" destOrd="0" presId="urn:microsoft.com/office/officeart/2005/8/layout/lProcess2"/>
    <dgm:cxn modelId="{07321D95-A011-463E-A394-9B00E8FCD06D}" type="presParOf" srcId="{A7099287-E4A1-4329-92DC-2477E4F94BB6}" destId="{E408C664-9A47-4820-A6BD-06D2B725D030}" srcOrd="0" destOrd="0" presId="urn:microsoft.com/office/officeart/2005/8/layout/lProcess2"/>
    <dgm:cxn modelId="{B46089DE-6BFB-455E-8365-FA831799E979}" type="presParOf" srcId="{A7099287-E4A1-4329-92DC-2477E4F94BB6}" destId="{6F8A0C98-741F-4E66-AE3F-882A0A8BC362}" srcOrd="1" destOrd="0" presId="urn:microsoft.com/office/officeart/2005/8/layout/lProcess2"/>
    <dgm:cxn modelId="{29B67F85-C568-4806-BCA7-C44B56F7FB27}" type="presParOf" srcId="{A7099287-E4A1-4329-92DC-2477E4F94BB6}" destId="{7191AD2E-26AF-48B1-8ED9-C14901540469}" srcOrd="2" destOrd="0" presId="urn:microsoft.com/office/officeart/2005/8/layout/lProcess2"/>
    <dgm:cxn modelId="{269F280B-93A4-42D9-8A1B-BEE8499F6DB2}" type="presParOf" srcId="{7191AD2E-26AF-48B1-8ED9-C14901540469}" destId="{B5EE8694-0363-4AFD-83CA-96804A12D029}" srcOrd="0" destOrd="0" presId="urn:microsoft.com/office/officeart/2005/8/layout/lProcess2"/>
    <dgm:cxn modelId="{DB26476E-923E-4602-B0AC-A79BDF170710}" type="presParOf" srcId="{B5EE8694-0363-4AFD-83CA-96804A12D029}" destId="{D92B26E9-F8D2-4651-BEDE-8CBD36E19AC3}" srcOrd="0" destOrd="0" presId="urn:microsoft.com/office/officeart/2005/8/layout/lProcess2"/>
    <dgm:cxn modelId="{B6F3BF06-30D8-4624-BECA-8642204FB9C7}" type="presParOf" srcId="{B5EE8694-0363-4AFD-83CA-96804A12D029}" destId="{4BB2BEBC-F40D-4DA1-A5C8-802104D7A5EA}" srcOrd="1" destOrd="0" presId="urn:microsoft.com/office/officeart/2005/8/layout/lProcess2"/>
    <dgm:cxn modelId="{F47947C9-90BD-412C-B403-4D80CB851FD6}" type="presParOf" srcId="{B5EE8694-0363-4AFD-83CA-96804A12D029}" destId="{412870EF-21DB-4C55-B39F-D516AA3F8F2E}" srcOrd="2" destOrd="0" presId="urn:microsoft.com/office/officeart/2005/8/layout/lProcess2"/>
    <dgm:cxn modelId="{19A704CE-7559-4F13-9DCB-F090D078805F}" type="presParOf" srcId="{B5EE8694-0363-4AFD-83CA-96804A12D029}" destId="{84EC518E-4C50-48BD-BD9A-6C5491DD8F92}" srcOrd="3" destOrd="0" presId="urn:microsoft.com/office/officeart/2005/8/layout/lProcess2"/>
    <dgm:cxn modelId="{3C5DD137-0E0E-47A8-92E7-22695AE5FF69}" type="presParOf" srcId="{B5EE8694-0363-4AFD-83CA-96804A12D029}" destId="{1FC4BC16-81BC-4385-963B-A7E4EA45003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D4F17-9630-40F2-B602-93EB346D0A66}">
      <dsp:nvSpPr>
        <dsp:cNvPr id="0" name=""/>
        <dsp:cNvSpPr/>
      </dsp:nvSpPr>
      <dsp:spPr>
        <a:xfrm>
          <a:off x="0" y="531719"/>
          <a:ext cx="77048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3A3-B4A5-42B1-BB50-49480842D422}">
      <dsp:nvSpPr>
        <dsp:cNvPr id="0" name=""/>
        <dsp:cNvSpPr/>
      </dsp:nvSpPr>
      <dsp:spPr>
        <a:xfrm>
          <a:off x="385242" y="14392"/>
          <a:ext cx="5393399" cy="9306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/>
            <a:t>Convenio de Financiación al Programa Articulado Nutricional -EURO-PAN. (</a:t>
          </a:r>
          <a:r>
            <a:rPr lang="es-ES" sz="2000" b="1" kern="1200" dirty="0" smtClean="0">
              <a:solidFill>
                <a:schemeClr val="bg1"/>
              </a:solidFill>
            </a:rPr>
            <a:t>DCI-ALA/2009/021-564)</a:t>
          </a:r>
          <a:endParaRPr lang="es-MX" sz="2000" b="1" kern="1200" dirty="0"/>
        </a:p>
      </dsp:txBody>
      <dsp:txXfrm>
        <a:off x="430670" y="59820"/>
        <a:ext cx="5302543" cy="839751"/>
      </dsp:txXfrm>
    </dsp:sp>
    <dsp:sp modelId="{81EF4DF6-4FB2-4ADE-A04F-C940F6FA2A76}">
      <dsp:nvSpPr>
        <dsp:cNvPr id="0" name=""/>
        <dsp:cNvSpPr/>
      </dsp:nvSpPr>
      <dsp:spPr>
        <a:xfrm>
          <a:off x="0" y="1955209"/>
          <a:ext cx="77048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11791-4B45-4B02-90A6-8F30DF2E6A50}">
      <dsp:nvSpPr>
        <dsp:cNvPr id="0" name=""/>
        <dsp:cNvSpPr/>
      </dsp:nvSpPr>
      <dsp:spPr>
        <a:xfrm>
          <a:off x="385242" y="1388519"/>
          <a:ext cx="5393399" cy="97996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/>
            <a:t>Convenio de Apoyo a la Política de Promoción de las Exportaciones de Productos Ecológicos – EUROECOTRADE (</a:t>
          </a:r>
          <a:r>
            <a:rPr lang="es-ES" sz="2000" b="1" kern="1200" dirty="0" smtClean="0">
              <a:solidFill>
                <a:schemeClr val="bg1"/>
              </a:solidFill>
            </a:rPr>
            <a:t>DCI-ALA/2012/023-475 )</a:t>
          </a:r>
          <a:endParaRPr lang="es-MX" sz="2000" b="1" kern="1200" dirty="0" smtClean="0"/>
        </a:p>
      </dsp:txBody>
      <dsp:txXfrm>
        <a:off x="433080" y="1436357"/>
        <a:ext cx="5297723" cy="884293"/>
      </dsp:txXfrm>
    </dsp:sp>
    <dsp:sp modelId="{88D1132A-246B-4B4F-9D77-C8A28568C6F2}">
      <dsp:nvSpPr>
        <dsp:cNvPr id="0" name=""/>
        <dsp:cNvSpPr/>
      </dsp:nvSpPr>
      <dsp:spPr>
        <a:xfrm>
          <a:off x="0" y="3344007"/>
          <a:ext cx="77048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5C9F8-27D6-4210-B074-46EEFD112C9E}">
      <dsp:nvSpPr>
        <dsp:cNvPr id="0" name=""/>
        <dsp:cNvSpPr/>
      </dsp:nvSpPr>
      <dsp:spPr>
        <a:xfrm>
          <a:off x="385242" y="2812009"/>
          <a:ext cx="5393399" cy="94527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Convenio de Apoyo a la Estrategia Nacional de Lucha contra las Drogas  (</a:t>
          </a:r>
          <a:r>
            <a:rPr lang="es-ES" sz="2000" b="1" kern="1200" dirty="0" smtClean="0">
              <a:latin typeface="+mn-lt"/>
            </a:rPr>
            <a:t>DCI-ALA/2013/023-715)</a:t>
          </a:r>
          <a:endParaRPr lang="es-MX" sz="2000" kern="1200" dirty="0"/>
        </a:p>
      </dsp:txBody>
      <dsp:txXfrm>
        <a:off x="431387" y="2858154"/>
        <a:ext cx="5301109" cy="852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5E66-F1FF-4C19-AEE3-4C6F8E1DC27B}">
      <dsp:nvSpPr>
        <dsp:cNvPr id="0" name=""/>
        <dsp:cNvSpPr/>
      </dsp:nvSpPr>
      <dsp:spPr>
        <a:xfrm>
          <a:off x="617219" y="0"/>
          <a:ext cx="6995160" cy="4165923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D8AA9-1BF4-4CA5-ACC1-B15C898B098D}">
      <dsp:nvSpPr>
        <dsp:cNvPr id="0" name=""/>
        <dsp:cNvSpPr/>
      </dsp:nvSpPr>
      <dsp:spPr>
        <a:xfrm>
          <a:off x="2699" y="1448449"/>
          <a:ext cx="2512353" cy="126902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Juntos </a:t>
          </a:r>
          <a:r>
            <a:rPr lang="en-US" sz="2000" b="0" kern="1200" dirty="0" err="1" smtClean="0"/>
            <a:t>invierte</a:t>
          </a:r>
          <a:r>
            <a:rPr lang="en-US" sz="2000" b="0" kern="1200" dirty="0" smtClean="0"/>
            <a:t> en </a:t>
          </a:r>
          <a:r>
            <a:rPr lang="en-US" sz="2000" b="0" kern="1200" dirty="0" err="1" smtClean="0"/>
            <a:t>actividades</a:t>
          </a:r>
          <a:r>
            <a:rPr lang="en-US" sz="2000" b="0" kern="1200" dirty="0" smtClean="0"/>
            <a:t> para </a:t>
          </a:r>
          <a:r>
            <a:rPr lang="en-US" sz="2000" b="0" kern="1200" dirty="0" err="1" smtClean="0"/>
            <a:t>mejorar</a:t>
          </a:r>
          <a:r>
            <a:rPr lang="en-US" sz="2000" b="0" kern="1200" dirty="0" smtClean="0"/>
            <a:t> la </a:t>
          </a:r>
          <a:r>
            <a:rPr lang="en-US" sz="2000" b="0" kern="1200" dirty="0" err="1" smtClean="0"/>
            <a:t>afiliación</a:t>
          </a:r>
          <a:endParaRPr lang="es-ES" sz="2000" b="0" kern="1200" dirty="0"/>
        </a:p>
      </dsp:txBody>
      <dsp:txXfrm>
        <a:off x="64648" y="1510398"/>
        <a:ext cx="2388455" cy="1145125"/>
      </dsp:txXfrm>
    </dsp:sp>
    <dsp:sp modelId="{113F9284-39D6-43E8-8294-B5DA7469097E}">
      <dsp:nvSpPr>
        <dsp:cNvPr id="0" name=""/>
        <dsp:cNvSpPr/>
      </dsp:nvSpPr>
      <dsp:spPr>
        <a:xfrm>
          <a:off x="2858623" y="1448449"/>
          <a:ext cx="2512353" cy="126902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/>
            <a:t>Mejora</a:t>
          </a:r>
          <a:r>
            <a:rPr lang="en-US" sz="2000" b="0" kern="1200" dirty="0" smtClean="0"/>
            <a:t> la </a:t>
          </a:r>
          <a:r>
            <a:rPr lang="en-US" sz="2000" b="0" kern="1200" dirty="0" err="1" smtClean="0"/>
            <a:t>afiliación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temprana</a:t>
          </a:r>
          <a:r>
            <a:rPr lang="en-US" sz="2000" b="0" kern="1200" dirty="0" smtClean="0"/>
            <a:t> a Juntos</a:t>
          </a:r>
          <a:endParaRPr lang="es-ES" sz="2000" b="0" kern="1200" dirty="0"/>
        </a:p>
      </dsp:txBody>
      <dsp:txXfrm>
        <a:off x="2920572" y="1510398"/>
        <a:ext cx="2388455" cy="1145125"/>
      </dsp:txXfrm>
    </dsp:sp>
    <dsp:sp modelId="{6FE44604-6E6A-41E0-8F04-6A772D07A1BE}">
      <dsp:nvSpPr>
        <dsp:cNvPr id="0" name=""/>
        <dsp:cNvSpPr/>
      </dsp:nvSpPr>
      <dsp:spPr>
        <a:xfrm>
          <a:off x="5714546" y="1448449"/>
          <a:ext cx="2512353" cy="126902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BM </a:t>
          </a:r>
          <a:r>
            <a:rPr lang="en-US" sz="2000" b="0" kern="1200" dirty="0" err="1" smtClean="0"/>
            <a:t>desembolsa</a:t>
          </a:r>
          <a:r>
            <a:rPr lang="en-US" sz="2000" b="0" kern="1200" dirty="0" smtClean="0"/>
            <a:t> al MEF en base a </a:t>
          </a:r>
          <a:r>
            <a:rPr lang="en-US" sz="2000" b="0" kern="1200" dirty="0" err="1" smtClean="0"/>
            <a:t>Nro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niños</a:t>
          </a:r>
          <a:r>
            <a:rPr lang="en-US" sz="2000" b="0" kern="1200" dirty="0" smtClean="0"/>
            <a:t>/as &lt; 12meses </a:t>
          </a:r>
          <a:r>
            <a:rPr lang="en-US" sz="2000" b="0" kern="1200" dirty="0" err="1" smtClean="0"/>
            <a:t>afiliados</a:t>
          </a:r>
          <a:r>
            <a:rPr lang="en-US" sz="2000" b="0" kern="1200" dirty="0" smtClean="0"/>
            <a:t> a Juntos</a:t>
          </a:r>
          <a:endParaRPr lang="es-ES" sz="2000" b="0" kern="1200" dirty="0"/>
        </a:p>
      </dsp:txBody>
      <dsp:txXfrm>
        <a:off x="5776495" y="1510398"/>
        <a:ext cx="2388455" cy="1145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5E66-F1FF-4C19-AEE3-4C6F8E1DC27B}">
      <dsp:nvSpPr>
        <dsp:cNvPr id="0" name=""/>
        <dsp:cNvSpPr/>
      </dsp:nvSpPr>
      <dsp:spPr>
        <a:xfrm>
          <a:off x="617219" y="0"/>
          <a:ext cx="6995160" cy="4165923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D8AA9-1BF4-4CA5-ACC1-B15C898B098D}">
      <dsp:nvSpPr>
        <dsp:cNvPr id="0" name=""/>
        <dsp:cNvSpPr/>
      </dsp:nvSpPr>
      <dsp:spPr>
        <a:xfrm>
          <a:off x="2699" y="1448449"/>
          <a:ext cx="2512353" cy="126902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Juntos </a:t>
          </a:r>
          <a:r>
            <a:rPr lang="en-US" sz="2000" b="0" kern="1200" dirty="0" err="1" smtClean="0"/>
            <a:t>invierte</a:t>
          </a:r>
          <a:r>
            <a:rPr lang="en-US" sz="2000" b="0" kern="1200" dirty="0" smtClean="0"/>
            <a:t> en </a:t>
          </a:r>
          <a:r>
            <a:rPr lang="en-US" sz="2000" b="0" kern="1200" dirty="0" err="1" smtClean="0"/>
            <a:t>actividades</a:t>
          </a:r>
          <a:r>
            <a:rPr lang="en-US" sz="2000" b="0" kern="1200" dirty="0" smtClean="0"/>
            <a:t> para </a:t>
          </a:r>
          <a:r>
            <a:rPr lang="en-US" sz="2000" b="0" kern="1200" dirty="0" err="1" smtClean="0"/>
            <a:t>mejorar</a:t>
          </a:r>
          <a:r>
            <a:rPr lang="en-US" sz="2000" b="0" kern="1200" dirty="0" smtClean="0"/>
            <a:t> la </a:t>
          </a:r>
          <a:r>
            <a:rPr lang="en-US" sz="2000" b="0" kern="1200" dirty="0" err="1" smtClean="0"/>
            <a:t>afiliación</a:t>
          </a:r>
          <a:endParaRPr lang="es-ES" sz="2000" b="0" kern="1200" dirty="0"/>
        </a:p>
      </dsp:txBody>
      <dsp:txXfrm>
        <a:off x="64648" y="1510398"/>
        <a:ext cx="2388455" cy="1145125"/>
      </dsp:txXfrm>
    </dsp:sp>
    <dsp:sp modelId="{113F9284-39D6-43E8-8294-B5DA7469097E}">
      <dsp:nvSpPr>
        <dsp:cNvPr id="0" name=""/>
        <dsp:cNvSpPr/>
      </dsp:nvSpPr>
      <dsp:spPr>
        <a:xfrm>
          <a:off x="2858623" y="1448449"/>
          <a:ext cx="2512353" cy="126902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/>
            <a:t>Mejora</a:t>
          </a:r>
          <a:r>
            <a:rPr lang="en-US" sz="2000" b="0" kern="1200" dirty="0" smtClean="0"/>
            <a:t> la </a:t>
          </a:r>
          <a:r>
            <a:rPr lang="en-US" sz="2000" b="0" kern="1200" dirty="0" err="1" smtClean="0"/>
            <a:t>afiliación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temprana</a:t>
          </a:r>
          <a:r>
            <a:rPr lang="en-US" sz="2000" b="0" kern="1200" dirty="0" smtClean="0"/>
            <a:t> a Juntos</a:t>
          </a:r>
          <a:endParaRPr lang="es-ES" sz="2000" b="0" kern="1200" dirty="0"/>
        </a:p>
      </dsp:txBody>
      <dsp:txXfrm>
        <a:off x="2920572" y="1510398"/>
        <a:ext cx="2388455" cy="1145125"/>
      </dsp:txXfrm>
    </dsp:sp>
    <dsp:sp modelId="{6FE44604-6E6A-41E0-8F04-6A772D07A1BE}">
      <dsp:nvSpPr>
        <dsp:cNvPr id="0" name=""/>
        <dsp:cNvSpPr/>
      </dsp:nvSpPr>
      <dsp:spPr>
        <a:xfrm>
          <a:off x="5714546" y="1448449"/>
          <a:ext cx="2512353" cy="126902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BM </a:t>
          </a:r>
          <a:r>
            <a:rPr lang="en-US" sz="2000" b="0" kern="1200" dirty="0" err="1" smtClean="0"/>
            <a:t>desembolsa</a:t>
          </a:r>
          <a:r>
            <a:rPr lang="en-US" sz="2000" b="0" kern="1200" dirty="0" smtClean="0"/>
            <a:t> al MEF en base a </a:t>
          </a:r>
          <a:r>
            <a:rPr lang="en-US" sz="2000" b="0" kern="1200" dirty="0" err="1" smtClean="0"/>
            <a:t>Nro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niños</a:t>
          </a:r>
          <a:r>
            <a:rPr lang="en-US" sz="2000" b="0" kern="1200" dirty="0" smtClean="0"/>
            <a:t>/as &lt; 12meses </a:t>
          </a:r>
          <a:r>
            <a:rPr lang="en-US" sz="2000" b="0" kern="1200" dirty="0" err="1" smtClean="0"/>
            <a:t>afiliados</a:t>
          </a:r>
          <a:r>
            <a:rPr lang="en-US" sz="2000" b="0" kern="1200" dirty="0" smtClean="0"/>
            <a:t> a Juntos</a:t>
          </a:r>
          <a:endParaRPr lang="es-ES" sz="2000" b="0" kern="1200" dirty="0"/>
        </a:p>
      </dsp:txBody>
      <dsp:txXfrm>
        <a:off x="5776495" y="1510398"/>
        <a:ext cx="2388455" cy="1145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FC531-FDE3-4728-B0B9-9A8AF7C7FC71}">
      <dsp:nvSpPr>
        <dsp:cNvPr id="0" name=""/>
        <dsp:cNvSpPr/>
      </dsp:nvSpPr>
      <dsp:spPr>
        <a:xfrm>
          <a:off x="6342" y="376378"/>
          <a:ext cx="2871795" cy="606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Tramo Fijo</a:t>
          </a:r>
          <a:endParaRPr lang="es-MX" sz="2800" b="1" kern="1200" dirty="0"/>
        </a:p>
      </dsp:txBody>
      <dsp:txXfrm>
        <a:off x="24104" y="394140"/>
        <a:ext cx="2836271" cy="570918"/>
      </dsp:txXfrm>
    </dsp:sp>
    <dsp:sp modelId="{7F4529E7-AAEB-4BF0-BC4F-241B7F80145B}">
      <dsp:nvSpPr>
        <dsp:cNvPr id="0" name=""/>
        <dsp:cNvSpPr/>
      </dsp:nvSpPr>
      <dsp:spPr>
        <a:xfrm>
          <a:off x="293522" y="982820"/>
          <a:ext cx="287179" cy="171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237"/>
              </a:lnTo>
              <a:lnTo>
                <a:pt x="287179" y="17162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43818-FFFA-4993-AF7F-35CC0A471B23}">
      <dsp:nvSpPr>
        <dsp:cNvPr id="0" name=""/>
        <dsp:cNvSpPr/>
      </dsp:nvSpPr>
      <dsp:spPr>
        <a:xfrm>
          <a:off x="580701" y="1134431"/>
          <a:ext cx="3521712" cy="3129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/>
            <a:t>Compromisos de Gestión: Mejora de Capacidades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+mn-lt"/>
            </a:rPr>
            <a:t>1.  Programación Operativa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+mn-lt"/>
            </a:rPr>
            <a:t>2.  Soporte Logístico </a:t>
          </a:r>
        </a:p>
        <a:p>
          <a:pPr marL="269875" lvl="0" indent="-26987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+mn-lt"/>
            </a:rPr>
            <a:t>3.  Organización para la producción y  entrega de productos.</a:t>
          </a:r>
        </a:p>
        <a:p>
          <a:pPr marL="269875" lvl="0" indent="-26987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+mn-lt"/>
            </a:rPr>
            <a:t>4.  Seguimiento, Evaluación y Supervisión</a:t>
          </a:r>
          <a:endParaRPr lang="es-MX" sz="1900" kern="1200" dirty="0">
            <a:latin typeface="+mn-lt"/>
          </a:endParaRPr>
        </a:p>
      </dsp:txBody>
      <dsp:txXfrm>
        <a:off x="672354" y="1226084"/>
        <a:ext cx="3338406" cy="2945948"/>
      </dsp:txXfrm>
    </dsp:sp>
    <dsp:sp modelId="{7663C1D8-1D72-4E36-A9A9-DC69E8D19CD6}">
      <dsp:nvSpPr>
        <dsp:cNvPr id="0" name=""/>
        <dsp:cNvSpPr/>
      </dsp:nvSpPr>
      <dsp:spPr>
        <a:xfrm>
          <a:off x="4032445" y="288031"/>
          <a:ext cx="2685193" cy="60644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Tramo Variable </a:t>
          </a:r>
          <a:endParaRPr lang="es-MX" sz="2800" b="1" kern="1200" dirty="0"/>
        </a:p>
      </dsp:txBody>
      <dsp:txXfrm>
        <a:off x="4050207" y="305793"/>
        <a:ext cx="2649669" cy="570918"/>
      </dsp:txXfrm>
    </dsp:sp>
    <dsp:sp modelId="{C7B86ED0-B25C-4106-9F0B-43770292876C}">
      <dsp:nvSpPr>
        <dsp:cNvPr id="0" name=""/>
        <dsp:cNvSpPr/>
      </dsp:nvSpPr>
      <dsp:spPr>
        <a:xfrm>
          <a:off x="4300964" y="894473"/>
          <a:ext cx="104670" cy="180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584"/>
              </a:lnTo>
              <a:lnTo>
                <a:pt x="104670" y="180458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AE4DF-3E8F-4BD0-B199-D897E06DEFFD}">
      <dsp:nvSpPr>
        <dsp:cNvPr id="0" name=""/>
        <dsp:cNvSpPr/>
      </dsp:nvSpPr>
      <dsp:spPr>
        <a:xfrm>
          <a:off x="4405635" y="1134431"/>
          <a:ext cx="3652917" cy="3129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2000" kern="1200" dirty="0" smtClean="0"/>
            <a:t>Mejora de </a:t>
          </a:r>
          <a:r>
            <a:rPr lang="es-PE" sz="2000" b="1" kern="1200" dirty="0" smtClean="0"/>
            <a:t>Cobertura de productos </a:t>
          </a:r>
          <a:r>
            <a:rPr lang="es-PE" sz="2000" kern="1200" dirty="0" smtClean="0"/>
            <a:t>de Programas presupuestales, en ámbitos con mayores brechas.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E" sz="2400" kern="120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PE" sz="2000" kern="1200" dirty="0" smtClean="0"/>
            <a:t>Favorece que más ciudadanos reciban los paquetes de servicios y se obtengan en menor tiempo los resultados.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/>
        </a:p>
      </dsp:txBody>
      <dsp:txXfrm>
        <a:off x="4497288" y="1226084"/>
        <a:ext cx="3469611" cy="294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B6431-8DE8-4E4C-918A-E7D696C59D1C}">
      <dsp:nvSpPr>
        <dsp:cNvPr id="0" name=""/>
        <dsp:cNvSpPr/>
      </dsp:nvSpPr>
      <dsp:spPr>
        <a:xfrm>
          <a:off x="2566" y="0"/>
          <a:ext cx="2625198" cy="281305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3200" b="1" kern="1200" dirty="0" smtClean="0">
              <a:latin typeface="Candara" panose="020E0502030303020204" pitchFamily="34" charset="0"/>
            </a:rPr>
            <a:t>Paquete 3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1800" i="1" kern="1200" dirty="0" smtClean="0">
              <a:latin typeface="Candara" panose="020E0502030303020204" pitchFamily="34" charset="0"/>
            </a:rPr>
            <a:t>Entre 3 y 5 años</a:t>
          </a:r>
          <a:endParaRPr lang="es-ES_tradnl" sz="1800" i="1" kern="1200" dirty="0">
            <a:latin typeface="Candara" panose="020E0502030303020204" pitchFamily="34" charset="0"/>
          </a:endParaRPr>
        </a:p>
      </dsp:txBody>
      <dsp:txXfrm>
        <a:off x="2566" y="0"/>
        <a:ext cx="2625198" cy="843917"/>
      </dsp:txXfrm>
    </dsp:sp>
    <dsp:sp modelId="{07249A15-2858-4A49-B9AA-91432B266319}">
      <dsp:nvSpPr>
        <dsp:cNvPr id="0" name=""/>
        <dsp:cNvSpPr/>
      </dsp:nvSpPr>
      <dsp:spPr>
        <a:xfrm>
          <a:off x="385780" y="946449"/>
          <a:ext cx="1856204" cy="162342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tx1"/>
              </a:solidFill>
              <a:latin typeface="Candara" panose="020E0502030303020204" pitchFamily="34" charset="0"/>
            </a:rPr>
            <a:t>Educación inicial</a:t>
          </a:r>
        </a:p>
      </dsp:txBody>
      <dsp:txXfrm>
        <a:off x="433328" y="993997"/>
        <a:ext cx="1761108" cy="1528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016C1-8B7A-4E12-92F8-5E7077CD6002}">
      <dsp:nvSpPr>
        <dsp:cNvPr id="0" name=""/>
        <dsp:cNvSpPr/>
      </dsp:nvSpPr>
      <dsp:spPr>
        <a:xfrm>
          <a:off x="2652" y="0"/>
          <a:ext cx="2713333" cy="280843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3200" b="1" kern="1200" dirty="0" smtClean="0">
              <a:latin typeface="Candara" panose="020E0502030303020204" pitchFamily="34" charset="0"/>
            </a:rPr>
            <a:t>Paquete 2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1600" i="1" kern="1200" dirty="0" smtClean="0">
              <a:latin typeface="Candara" panose="020E0502030303020204" pitchFamily="34" charset="0"/>
            </a:rPr>
            <a:t>Los primeros </a:t>
          </a:r>
          <a:r>
            <a:rPr lang="es-PE" sz="1600" b="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24</a:t>
          </a:r>
          <a:r>
            <a:rPr lang="es-PE" sz="1600" b="0" i="1" kern="1200" dirty="0" smtClean="0">
              <a:solidFill>
                <a:srgbClr val="FF0000"/>
              </a:solidFill>
              <a:latin typeface="Candara" panose="020E0502030303020204" pitchFamily="34" charset="0"/>
            </a:rPr>
            <a:t> </a:t>
          </a:r>
          <a:r>
            <a:rPr lang="es-PE" sz="1600" i="1" kern="1200" dirty="0" smtClean="0">
              <a:latin typeface="Candara" panose="020E0502030303020204" pitchFamily="34" charset="0"/>
            </a:rPr>
            <a:t>meses</a:t>
          </a:r>
          <a:endParaRPr lang="es-PE" sz="1600" i="1" kern="1200" dirty="0">
            <a:latin typeface="Candara" panose="020E0502030303020204" pitchFamily="34" charset="0"/>
          </a:endParaRPr>
        </a:p>
      </dsp:txBody>
      <dsp:txXfrm>
        <a:off x="2652" y="0"/>
        <a:ext cx="2713333" cy="842529"/>
      </dsp:txXfrm>
    </dsp:sp>
    <dsp:sp modelId="{02AFCD25-50A7-4266-8896-936BC0C4DE3B}">
      <dsp:nvSpPr>
        <dsp:cNvPr id="0" name=""/>
        <dsp:cNvSpPr/>
      </dsp:nvSpPr>
      <dsp:spPr>
        <a:xfrm>
          <a:off x="272659" y="843060"/>
          <a:ext cx="2170666" cy="3248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CRED completo para la edad</a:t>
          </a:r>
          <a:endParaRPr lang="es-PE" sz="1600" kern="1200" dirty="0" smtClean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2175" y="852576"/>
        <a:ext cx="2151634" cy="305864"/>
      </dsp:txXfrm>
    </dsp:sp>
    <dsp:sp modelId="{F341EEBD-E09A-4427-A5F3-3757FA7F34AB}">
      <dsp:nvSpPr>
        <dsp:cNvPr id="0" name=""/>
        <dsp:cNvSpPr/>
      </dsp:nvSpPr>
      <dsp:spPr>
        <a:xfrm>
          <a:off x="272659" y="1217940"/>
          <a:ext cx="2170666" cy="3248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Vacunas de neumococo y rotavirus</a:t>
          </a:r>
          <a:endParaRPr lang="es-PE" sz="1600" kern="1200" dirty="0" smtClean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2175" y="1227456"/>
        <a:ext cx="2151634" cy="305864"/>
      </dsp:txXfrm>
    </dsp:sp>
    <dsp:sp modelId="{647F3DF7-94D3-4446-BD54-AAF74076E87C}">
      <dsp:nvSpPr>
        <dsp:cNvPr id="0" name=""/>
        <dsp:cNvSpPr/>
      </dsp:nvSpPr>
      <dsp:spPr>
        <a:xfrm>
          <a:off x="272659" y="1592821"/>
          <a:ext cx="2170666" cy="3248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Multimicronutrientes</a:t>
          </a:r>
          <a:endParaRPr lang="es-PE" sz="1600" kern="1200" dirty="0" smtClean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2175" y="1602337"/>
        <a:ext cx="2151634" cy="305864"/>
      </dsp:txXfrm>
    </dsp:sp>
    <dsp:sp modelId="{348B8C61-F7CD-48BC-B20E-EAAC53419043}">
      <dsp:nvSpPr>
        <dsp:cNvPr id="0" name=""/>
        <dsp:cNvSpPr/>
      </dsp:nvSpPr>
      <dsp:spPr>
        <a:xfrm>
          <a:off x="272659" y="1967701"/>
          <a:ext cx="2170666" cy="3248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Acompañamiento familiar</a:t>
          </a:r>
        </a:p>
      </dsp:txBody>
      <dsp:txXfrm>
        <a:off x="282175" y="1977217"/>
        <a:ext cx="2151634" cy="305864"/>
      </dsp:txXfrm>
    </dsp:sp>
    <dsp:sp modelId="{793D9902-BD13-451E-8FA0-68B1F8280117}">
      <dsp:nvSpPr>
        <dsp:cNvPr id="0" name=""/>
        <dsp:cNvSpPr/>
      </dsp:nvSpPr>
      <dsp:spPr>
        <a:xfrm>
          <a:off x="272659" y="2342581"/>
          <a:ext cx="2170666" cy="3248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DNI</a:t>
          </a:r>
          <a:endParaRPr lang="es-ES_tradnl" sz="16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2175" y="2352097"/>
        <a:ext cx="2151634" cy="3058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C664-9A47-4820-A6BD-06D2B725D030}">
      <dsp:nvSpPr>
        <dsp:cNvPr id="0" name=""/>
        <dsp:cNvSpPr/>
      </dsp:nvSpPr>
      <dsp:spPr>
        <a:xfrm>
          <a:off x="2604" y="0"/>
          <a:ext cx="2664395" cy="278326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32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Paquete 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18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Antes del parto</a:t>
          </a:r>
          <a:endParaRPr lang="es-PE" sz="18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604" y="0"/>
        <a:ext cx="2664395" cy="834978"/>
      </dsp:txXfrm>
    </dsp:sp>
    <dsp:sp modelId="{D92B26E9-F8D2-4651-BEDE-8CBD36E19AC3}">
      <dsp:nvSpPr>
        <dsp:cNvPr id="0" name=""/>
        <dsp:cNvSpPr/>
      </dsp:nvSpPr>
      <dsp:spPr>
        <a:xfrm>
          <a:off x="267741" y="770966"/>
          <a:ext cx="2131516" cy="54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4 exámenes auxiliares en el primer trimestre </a:t>
          </a:r>
        </a:p>
      </dsp:txBody>
      <dsp:txXfrm>
        <a:off x="283756" y="786981"/>
        <a:ext cx="2099486" cy="514769"/>
      </dsp:txXfrm>
    </dsp:sp>
    <dsp:sp modelId="{412870EF-21DB-4C55-B39F-D516AA3F8F2E}">
      <dsp:nvSpPr>
        <dsp:cNvPr id="0" name=""/>
        <dsp:cNvSpPr/>
      </dsp:nvSpPr>
      <dsp:spPr>
        <a:xfrm>
          <a:off x="267741" y="1377817"/>
          <a:ext cx="2131516" cy="54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smtClean="0">
              <a:solidFill>
                <a:schemeClr val="tx1"/>
              </a:solidFill>
              <a:latin typeface="Candara" panose="020E0502030303020204" pitchFamily="34" charset="0"/>
            </a:rPr>
            <a:t>Atenciones prenatales</a:t>
          </a:r>
          <a:endParaRPr lang="es-PE" sz="1600" kern="1200" dirty="0" smtClean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3756" y="1393832"/>
        <a:ext cx="2099486" cy="514769"/>
      </dsp:txXfrm>
    </dsp:sp>
    <dsp:sp modelId="{1FC4BC16-81BC-4385-963B-A7E4EA450032}">
      <dsp:nvSpPr>
        <dsp:cNvPr id="0" name=""/>
        <dsp:cNvSpPr/>
      </dsp:nvSpPr>
      <dsp:spPr>
        <a:xfrm>
          <a:off x="267741" y="1992680"/>
          <a:ext cx="2131516" cy="54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Suplemento de hierro y ácido fólico</a:t>
          </a:r>
        </a:p>
      </dsp:txBody>
      <dsp:txXfrm>
        <a:off x="283756" y="2008695"/>
        <a:ext cx="2099486" cy="514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7.10345" units="1/cm"/>
          <inkml:channelProperty channel="Y" name="resolution" value="45.17647" units="1/cm"/>
          <inkml:channelProperty channel="T" name="resolution" value="1" units="1/dev"/>
        </inkml:channelProperties>
      </inkml:inkSource>
      <inkml:timestamp xml:id="ts0" timeString="2015-03-08T20:47:40.1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pPr>
              <a:defRPr/>
            </a:pPr>
            <a:fld id="{94A59A69-1785-42C3-A75B-CD632F0B92CA}" type="datetimeFigureOut">
              <a:rPr lang="es-PE"/>
              <a:pPr>
                <a:defRPr/>
              </a:pPr>
              <a:t>03/06/2015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s-PE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42030"/>
            <a:ext cx="304334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>
              <a:defRPr/>
            </a:pPr>
            <a:fld id="{42E96A7E-2F5B-4F7B-B721-F0A4250E5BB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35793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96A7E-2F5B-4F7B-B721-F0A4250E5BB1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3594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C6F056-C192-43AA-A3EA-D86CAA4F9EE5}" type="slidenum">
              <a:rPr lang="en-US" altLang="es-MX" smtClean="0"/>
              <a:pPr>
                <a:spcBef>
                  <a:spcPct val="0"/>
                </a:spcBef>
              </a:pPr>
              <a:t>24</a:t>
            </a:fld>
            <a:endParaRPr lang="en-US" altLang="es-MX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altLang="es-MX" smtClean="0">
                <a:latin typeface="Arial" panose="020B0604020202020204" pitchFamily="34" charset="0"/>
              </a:rPr>
              <a:t>Los convenios con pliegos nacionales se da con la finalidad de garantizar el cumplimiento de los resultados en la regiones, debido a ajustes en las directivas internas</a:t>
            </a:r>
          </a:p>
        </p:txBody>
      </p:sp>
    </p:spTree>
    <p:extLst>
      <p:ext uri="{BB962C8B-B14F-4D97-AF65-F5344CB8AC3E}">
        <p14:creationId xmlns:p14="http://schemas.microsoft.com/office/powerpoint/2010/main" val="345973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FONIPREL: Fondo</a:t>
            </a:r>
            <a:r>
              <a:rPr lang="es-MX" baseline="0" dirty="0" smtClean="0"/>
              <a:t> de Promoción a la </a:t>
            </a:r>
            <a:r>
              <a:rPr lang="es-MX" dirty="0" smtClean="0"/>
              <a:t>Inversión Pública Regional y Local. 300 millones de soles 2015 (</a:t>
            </a:r>
            <a:r>
              <a:rPr lang="es-MX" dirty="0" err="1" smtClean="0"/>
              <a:t>ppto</a:t>
            </a:r>
            <a:r>
              <a:rPr lang="es-MX" dirty="0" smtClean="0"/>
              <a:t> MEF)</a:t>
            </a:r>
          </a:p>
          <a:p>
            <a:r>
              <a:rPr lang="es-MX" dirty="0" smtClean="0"/>
              <a:t>FONIE: Fondo para</a:t>
            </a:r>
            <a:r>
              <a:rPr lang="es-MX" baseline="0" dirty="0" smtClean="0"/>
              <a:t> la Inclusión Económica en zonas rurales (Electrificación, telecomunicaciones y agua y saneamiento) 330 millones de soles</a:t>
            </a:r>
          </a:p>
          <a:p>
            <a:r>
              <a:rPr lang="es-MX" baseline="0" dirty="0" smtClean="0"/>
              <a:t>FED: Fondo de estimulo al desempeño para Entidades nacionales y regionales para mejorar resultados relacionados a la primera infancia. 270 millones de soles</a:t>
            </a:r>
          </a:p>
          <a:p>
            <a:r>
              <a:rPr lang="es-MX" baseline="0" dirty="0" smtClean="0"/>
              <a:t>PI: Plan de Incentivos municipales. 1,100 millones de soles para más de 1800 gobiernos locales según clasificación.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85357-DA77-4A03-97D9-273EF8180ACD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7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PE" altLang="es-PE" sz="100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08521-D131-4F29-915F-164A9F9CF595}" type="slidenum">
              <a:rPr lang="es-MX" altLang="es-PE">
                <a:solidFill>
                  <a:prstClr val="black"/>
                </a:solidFill>
              </a:rPr>
              <a:pPr/>
              <a:t>40</a:t>
            </a:fld>
            <a:endParaRPr lang="es-MX" alt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69EE64-3F10-4906-9A2B-2AF6DB36741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smtClean="0">
                <a:latin typeface="Arial" charset="0"/>
              </a:rPr>
              <a:t>El MEF debe presentar anualmente un informe de progreso del tramo variables y otro que demuestre que las condiciones de elegibilidad se mantienen</a:t>
            </a:r>
          </a:p>
        </p:txBody>
      </p:sp>
    </p:spTree>
    <p:extLst>
      <p:ext uri="{BB962C8B-B14F-4D97-AF65-F5344CB8AC3E}">
        <p14:creationId xmlns:p14="http://schemas.microsoft.com/office/powerpoint/2010/main" val="204921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69EE64-3F10-4906-9A2B-2AF6DB367418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smtClean="0">
                <a:latin typeface="Arial" charset="0"/>
              </a:rPr>
              <a:t>El MEF debe presentar anualmente un informe de progreso del tramo variables y otro que demuestre que las condiciones de elegibilidad se mantienen</a:t>
            </a:r>
          </a:p>
        </p:txBody>
      </p:sp>
    </p:spTree>
    <p:extLst>
      <p:ext uri="{BB962C8B-B14F-4D97-AF65-F5344CB8AC3E}">
        <p14:creationId xmlns:p14="http://schemas.microsoft.com/office/powerpoint/2010/main" val="131372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8F82E-3D90-4195-8941-33B5C406BCC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smtClean="0">
                <a:latin typeface="Arial" charset="0"/>
              </a:rPr>
              <a:t>Con la finalidad de cumplir con los  compromisos pactados con la Unión Europea y </a:t>
            </a:r>
          </a:p>
        </p:txBody>
      </p:sp>
    </p:spTree>
    <p:extLst>
      <p:ext uri="{BB962C8B-B14F-4D97-AF65-F5344CB8AC3E}">
        <p14:creationId xmlns:p14="http://schemas.microsoft.com/office/powerpoint/2010/main" val="120974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8F82E-3D90-4195-8941-33B5C406BCC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smtClean="0">
                <a:latin typeface="Arial" charset="0"/>
              </a:rPr>
              <a:t>Con la finalidad de cumplir con los  compromisos pactados con la Unión Europea y </a:t>
            </a:r>
          </a:p>
        </p:txBody>
      </p:sp>
    </p:spTree>
    <p:extLst>
      <p:ext uri="{BB962C8B-B14F-4D97-AF65-F5344CB8AC3E}">
        <p14:creationId xmlns:p14="http://schemas.microsoft.com/office/powerpoint/2010/main" val="1798689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8F82E-3D90-4195-8941-33B5C406BCC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smtClean="0">
                <a:latin typeface="Arial" charset="0"/>
              </a:rPr>
              <a:t>Con la finalidad de cumplir con los  compromisos pactados con la Unión Europea y </a:t>
            </a:r>
          </a:p>
        </p:txBody>
      </p:sp>
    </p:spTree>
    <p:extLst>
      <p:ext uri="{BB962C8B-B14F-4D97-AF65-F5344CB8AC3E}">
        <p14:creationId xmlns:p14="http://schemas.microsoft.com/office/powerpoint/2010/main" val="35050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6EAA6-27DA-426A-8CC8-258A5E9561A5}" type="slidenum">
              <a:rPr lang="es-ES" smtClean="0"/>
              <a:pPr/>
              <a:t>15</a:t>
            </a:fld>
            <a:endParaRPr lang="es-E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3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A1ADCA-4062-45EF-BF24-8ECCDD7C6CBE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59298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F2B77-8690-4B3A-BF93-FBA8A1895B0B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MX" dirty="0" smtClean="0">
                <a:latin typeface="Arial" charset="0"/>
              </a:rPr>
              <a:t>Con la finalidad de cumplir con los  compromisos</a:t>
            </a:r>
            <a:r>
              <a:rPr lang="es-MX" baseline="0" dirty="0" smtClean="0">
                <a:latin typeface="Arial" charset="0"/>
              </a:rPr>
              <a:t> pactados con la Unión Europea y </a:t>
            </a:r>
            <a:endParaRPr lang="es-MX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7744-12BE-4C85-9019-472908FDCC17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357C-4D43-4BAC-B962-176019EB607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39C0-2022-4D90-BFD6-308F28DE99BC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475A-9A5E-4B79-A9D0-65E457F7FA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AF09-D6D4-4714-8822-83D64F275727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4557-F95C-4F3E-89B5-EB727F9D94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510"/>
            <a:ext cx="7886700" cy="68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28650" y="773444"/>
            <a:ext cx="7886700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0" y="0"/>
            <a:ext cx="395536" cy="7647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0" y="764704"/>
            <a:ext cx="395536" cy="2574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innerShdw blurRad="1143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9 Marcador de número de diapositiva"/>
          <p:cNvSpPr txBox="1">
            <a:spLocks noGrp="1"/>
          </p:cNvSpPr>
          <p:nvPr/>
        </p:nvSpPr>
        <p:spPr bwMode="auto">
          <a:xfrm>
            <a:off x="6786578" y="6500834"/>
            <a:ext cx="2133600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9B1E53-D5FE-45F7-BF89-CCC6C51E7B0E}" type="slidenum">
              <a:rPr lang="es-ES" sz="1200" b="0">
                <a:solidFill>
                  <a:schemeClr val="tx1"/>
                </a:solidFill>
              </a:rPr>
              <a:pPr algn="r"/>
              <a:t>‹Nº›</a:t>
            </a:fld>
            <a:endParaRPr lang="es-E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5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5870-7C62-4C48-B33D-0092BB33241E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77ED-23DC-48D0-B783-3666A249A530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38466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168C-94EF-4FCC-90F2-671F6C61168C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11DE-70CB-44E4-9074-677EF1691B31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7589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6D76-5B25-48D1-ACA2-69B8A0B4C6C5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66A8D-CA98-4F9B-9B1B-06C4F7726C71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7852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2EB0-3660-437C-A7F7-CC7177163623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212CF-139D-41D7-A5B8-3E4EEDE65808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43074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14E8-B65F-4A6E-B3D8-55C831D0868B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DBC06-5499-4C13-8124-D37EC53DFE39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29400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E2CC-C98F-4059-8E11-26A950FF5456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1170E-0B6C-4E8A-B319-2D555D5972A0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14781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CCE4-2725-4635-A807-6AEE7CCBD50C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5B906-2036-4451-8C5C-B04F1D502FD9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6037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8630-D34F-4923-B827-66BD1B4ED01F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E5AA-3BC2-42EF-B9BF-0A1EA20660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5EC4-AD1A-40B9-80BB-267730373C8F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E812A-F634-44CC-B6CD-63B006C773C2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05376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526C-4719-415F-B812-932DC565159B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5EBCB-2492-4C07-87FE-6EDBC921B9F4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3169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B28E-CC4B-499A-9BAA-10FDF9F37681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68087-A451-492F-B3FF-2FAA22B1F99C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52543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85F4-C90B-4F21-A53A-0718DDF8DAEF}" type="datetimeFigureOut">
              <a:rPr lang="es-PE" altLang="es-PE"/>
              <a:pPr>
                <a:defRPr/>
              </a:pPr>
              <a:t>03/06/2015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5667-2E5C-4985-976B-EDCB015C21E1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9693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358F-D699-41B9-9BC0-3C8755C915D8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40F6-E533-4AD4-BEA1-02C3213E2BA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D440-E07F-427F-A1C6-A0931437D3D5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0A71-95BE-4022-8D33-AD1C9B16993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6C53-65F0-4E78-A6F1-A982D52C2677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3A58-FD75-41F1-A4F6-2C921E94C1E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FD2F-9236-44BA-ABD9-4262619EA024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DD0C-0852-4C82-9120-F932A93DB0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AAE6-4A83-4788-B4BE-A6109D8C05F1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A73F-59EE-4430-BEFE-A2188DB67C6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2B8D-5C70-4B54-8282-4C1C738CAB52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7B52-1AD6-4ADA-BAD2-90F58923CA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5688-7F21-4284-9842-47E9954D4730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7D46-B943-448D-910A-06A36555F2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52D3F-4456-488E-BE2A-B11A56AB7458}" type="datetime1">
              <a:rPr lang="es-ES" smtClean="0"/>
              <a:pPr>
                <a:defRPr/>
              </a:pPr>
              <a:t>03/06/2015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1B4E0-2370-453B-8539-A12E057830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0FEB093-0799-4695-A8C7-44E8E4D9833E}" type="datetimeFigureOut">
              <a:rPr lang="es-PE" altLang="es-PE">
                <a:ea typeface="ＭＳ Ｐゴシック" pitchFamily="34" charset="-128"/>
              </a:rPr>
              <a:pPr>
                <a:defRPr/>
              </a:pPr>
              <a:t>03/06/2015</a:t>
            </a:fld>
            <a:endParaRPr lang="es-PE" altLang="es-PE"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536A4326-3D75-4C23-9180-DD98AB3D3735}" type="slidenum">
              <a:rPr lang="es-PE" altLang="es-PE">
                <a:ea typeface="ＭＳ Ｐゴシック" pitchFamily="34" charset="-128"/>
              </a:rPr>
              <a:pPr/>
              <a:t>‹Nº›</a:t>
            </a:fld>
            <a:endParaRPr lang="es-PE" altLang="es-P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7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MS PGothic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ef.gob.pe/index.php?option=com_content&amp;view=article&amp;id=3003&amp;Itemid=101937&amp;lang=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pps5.mineco.gob.pe/resulta/consultaxls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45.jpeg"/><Relationship Id="rId9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4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47.jpe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FONDO_MOD_2-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2771800" y="5661248"/>
            <a:ext cx="1801910" cy="476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400" i="1" kern="1500" dirty="0">
                <a:latin typeface="+mj-lt"/>
                <a:ea typeface="+mj-ea"/>
                <a:cs typeface="+mj-cs"/>
              </a:rPr>
              <a:t>Lima</a:t>
            </a:r>
            <a:r>
              <a:rPr lang="es-ES" sz="1400" i="1" kern="1500" dirty="0" smtClean="0">
                <a:latin typeface="+mj-lt"/>
                <a:ea typeface="+mj-ea"/>
                <a:cs typeface="+mj-cs"/>
              </a:rPr>
              <a:t>, </a:t>
            </a:r>
            <a:r>
              <a:rPr lang="es-ES" sz="1400" i="1" kern="1500" dirty="0" smtClean="0">
                <a:latin typeface="+mj-lt"/>
                <a:ea typeface="+mj-ea"/>
                <a:cs typeface="+mj-cs"/>
              </a:rPr>
              <a:t>junio </a:t>
            </a:r>
            <a:r>
              <a:rPr lang="es-ES" sz="1400" i="1" kern="1500" dirty="0" smtClean="0">
                <a:latin typeface="+mj-lt"/>
                <a:ea typeface="+mj-ea"/>
                <a:cs typeface="+mj-cs"/>
              </a:rPr>
              <a:t>2015</a:t>
            </a:r>
            <a:endParaRPr lang="es-ES" sz="1400" i="1" kern="1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83766" y="5085184"/>
            <a:ext cx="45719" cy="10801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369" name="1 Título"/>
          <p:cNvSpPr>
            <a:spLocks noGrp="1"/>
          </p:cNvSpPr>
          <p:nvPr>
            <p:ph type="ctrTitle"/>
          </p:nvPr>
        </p:nvSpPr>
        <p:spPr>
          <a:xfrm>
            <a:off x="2520278" y="2564904"/>
            <a:ext cx="5796138" cy="2232248"/>
          </a:xfrm>
        </p:spPr>
        <p:txBody>
          <a:bodyPr/>
          <a:lstStyle/>
          <a:p>
            <a:pPr algn="l"/>
            <a:r>
              <a:rPr lang="es-PE" sz="3200" b="1" dirty="0" smtClean="0"/>
              <a:t/>
            </a:r>
            <a:br>
              <a:rPr lang="es-PE" sz="3200" b="1" dirty="0" smtClean="0"/>
            </a:br>
            <a:r>
              <a:rPr lang="es-PE" sz="3200" b="1" dirty="0" smtClean="0"/>
              <a:t> </a:t>
            </a:r>
            <a:r>
              <a:rPr lang="es-ES" sz="3200" b="1" kern="1500" dirty="0" smtClean="0"/>
              <a:t/>
            </a:r>
            <a:br>
              <a:rPr lang="es-ES" sz="3200" b="1" kern="1500" dirty="0" smtClean="0"/>
            </a:br>
            <a:endParaRPr lang="es-PE" sz="3200" b="1" dirty="0" smtClean="0"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28079" b="10511"/>
          <a:stretch>
            <a:fillRect/>
          </a:stretch>
        </p:blipFill>
        <p:spPr bwMode="auto">
          <a:xfrm>
            <a:off x="214282" y="285728"/>
            <a:ext cx="41434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6 CuadroTexto"/>
          <p:cNvSpPr txBox="1"/>
          <p:nvPr/>
        </p:nvSpPr>
        <p:spPr>
          <a:xfrm>
            <a:off x="1222345" y="406378"/>
            <a:ext cx="1655762" cy="3825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de Economía y Finanzas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2806670" y="406378"/>
            <a:ext cx="1655762" cy="3825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Viceministerio de Hacienda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483766" y="2564904"/>
            <a:ext cx="45719" cy="1944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699792" y="2564904"/>
            <a:ext cx="6048672" cy="18722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kern="1000" spc="-100" dirty="0" smtClean="0">
                <a:latin typeface="+mj-lt"/>
                <a:ea typeface="+mj-ea"/>
                <a:cs typeface="+mj-cs"/>
              </a:rPr>
              <a:t>Convenios de Apoyo Presupuestal.</a:t>
            </a:r>
            <a:endParaRPr lang="es-ES" sz="3200" b="1" kern="10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51571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n-lt"/>
              </a:rPr>
              <a:t>Dirección General de Presupuesto Público</a:t>
            </a:r>
            <a:endParaRPr lang="es-MX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916832"/>
          <a:ext cx="8229600" cy="416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547500"/>
            <a:ext cx="66294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Ejemplo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Afiliacion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niños</a:t>
            </a:r>
            <a:r>
              <a:rPr lang="en-US" b="1" dirty="0" smtClean="0">
                <a:solidFill>
                  <a:schemeClr val="bg1"/>
                </a:solidFill>
              </a:rPr>
              <a:t>/as a JUNTOS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6165304"/>
            <a:ext cx="771100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Desembolso</a:t>
            </a:r>
            <a:r>
              <a:rPr lang="en-US" sz="1600" dirty="0" smtClean="0">
                <a:solidFill>
                  <a:schemeClr val="tx1"/>
                </a:solidFill>
              </a:rPr>
              <a:t> = </a:t>
            </a:r>
            <a:r>
              <a:rPr lang="en-US" sz="1600" dirty="0" err="1" smtClean="0">
                <a:solidFill>
                  <a:schemeClr val="tx1"/>
                </a:solidFill>
              </a:rPr>
              <a:t>Nro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ninos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afiliados</a:t>
            </a:r>
            <a:r>
              <a:rPr lang="en-US" sz="1600" dirty="0" smtClean="0">
                <a:solidFill>
                  <a:schemeClr val="tx1"/>
                </a:solidFill>
              </a:rPr>
              <a:t> a Juntos  X  </a:t>
            </a:r>
            <a:r>
              <a:rPr lang="en-US" sz="1600" dirty="0" err="1" smtClean="0">
                <a:solidFill>
                  <a:schemeClr val="tx1"/>
                </a:solidFill>
              </a:rPr>
              <a:t>costo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unitario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asociado</a:t>
            </a:r>
            <a:r>
              <a:rPr lang="en-US" sz="1600" dirty="0" smtClean="0">
                <a:solidFill>
                  <a:schemeClr val="tx1"/>
                </a:solidFill>
              </a:rPr>
              <a:t> a </a:t>
            </a:r>
            <a:r>
              <a:rPr lang="en-US" sz="1600" dirty="0" err="1" smtClean="0">
                <a:solidFill>
                  <a:schemeClr val="tx1"/>
                </a:solidFill>
              </a:rPr>
              <a:t>cada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nino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afiliado</a:t>
            </a:r>
            <a:endParaRPr lang="es-ES" sz="1600" dirty="0">
              <a:solidFill>
                <a:schemeClr val="tx1"/>
              </a:solidFill>
            </a:endParaRPr>
          </a:p>
        </p:txBody>
      </p:sp>
      <p:grpSp>
        <p:nvGrpSpPr>
          <p:cNvPr id="6" name="21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8" name="7 Imagen" descr="FONDO_MOD_2-01.tif"/>
            <p:cNvPicPr>
              <a:picLocks noChangeAspect="1"/>
            </p:cNvPicPr>
            <p:nvPr/>
          </p:nvPicPr>
          <p:blipFill>
            <a:blip r:embed="rId7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9" name="8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5364088" y="-1577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Proyecto “Cierre de brechas de productos priorizados del PAN – SWAP”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48680"/>
            <a:ext cx="8517632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Definición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Desembolso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3568" y="4869160"/>
            <a:ext cx="29523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 </a:t>
            </a:r>
            <a:r>
              <a:rPr lang="en-US" sz="1600" dirty="0" err="1" smtClean="0">
                <a:solidFill>
                  <a:schemeClr val="tx1"/>
                </a:solidFill>
              </a:rPr>
              <a:t>reflejan</a:t>
            </a:r>
            <a:r>
              <a:rPr lang="en-US" sz="1600" dirty="0" smtClean="0">
                <a:solidFill>
                  <a:schemeClr val="tx1"/>
                </a:solidFill>
              </a:rPr>
              <a:t> en un plan de </a:t>
            </a:r>
            <a:r>
              <a:rPr lang="en-US" sz="1600" dirty="0" err="1" smtClean="0">
                <a:solidFill>
                  <a:schemeClr val="tx1"/>
                </a:solidFill>
              </a:rPr>
              <a:t>adquisiciones</a:t>
            </a:r>
            <a:r>
              <a:rPr lang="en-US" sz="1600" dirty="0" smtClean="0">
                <a:solidFill>
                  <a:schemeClr val="tx1"/>
                </a:solidFill>
              </a:rPr>
              <a:t>  de </a:t>
            </a:r>
            <a:r>
              <a:rPr lang="en-US" sz="1600" dirty="0" err="1" smtClean="0">
                <a:solidFill>
                  <a:schemeClr val="tx1"/>
                </a:solidFill>
              </a:rPr>
              <a:t>actividades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caracter</a:t>
            </a:r>
            <a:r>
              <a:rPr lang="en-US" sz="1600" dirty="0" smtClean="0">
                <a:solidFill>
                  <a:schemeClr val="tx1"/>
                </a:solidFill>
              </a:rPr>
              <a:t> “no </a:t>
            </a:r>
            <a:r>
              <a:rPr lang="en-US" sz="1600" dirty="0" err="1" smtClean="0">
                <a:solidFill>
                  <a:schemeClr val="tx1"/>
                </a:solidFill>
              </a:rPr>
              <a:t>permanente</a:t>
            </a:r>
            <a:r>
              <a:rPr lang="en-US" sz="1600" dirty="0" smtClean="0">
                <a:solidFill>
                  <a:schemeClr val="tx1"/>
                </a:solidFill>
              </a:rPr>
              <a:t>”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18" name="17 Conector angular"/>
          <p:cNvCxnSpPr/>
          <p:nvPr/>
        </p:nvCxnSpPr>
        <p:spPr>
          <a:xfrm>
            <a:off x="1367644" y="4581128"/>
            <a:ext cx="612068" cy="288032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772816"/>
          <a:ext cx="8229600" cy="416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475492"/>
            <a:ext cx="66294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Ejemplo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Afiliacion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niños</a:t>
            </a:r>
            <a:r>
              <a:rPr lang="en-US" b="1" dirty="0" smtClean="0">
                <a:solidFill>
                  <a:schemeClr val="bg1"/>
                </a:solidFill>
              </a:rPr>
              <a:t>/as a JUNTOS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3" name="21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8" name="7 Imagen" descr="FONDO_MOD_2-01.tif"/>
            <p:cNvPicPr>
              <a:picLocks noChangeAspect="1"/>
            </p:cNvPicPr>
            <p:nvPr/>
          </p:nvPicPr>
          <p:blipFill>
            <a:blip r:embed="rId7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9" name="8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5364088" y="-1577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Proyecto “Cierre de brechas de productos priorizados del PAN – SWAP”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476672"/>
            <a:ext cx="8517632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Definición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Desembolso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457200" y="5293568"/>
            <a:ext cx="843528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Afiliacion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puede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mejorar</a:t>
            </a:r>
            <a:r>
              <a:rPr lang="en-US" sz="1500" dirty="0" smtClean="0">
                <a:solidFill>
                  <a:schemeClr val="tx1"/>
                </a:solidFill>
              </a:rPr>
              <a:t> antes de </a:t>
            </a:r>
            <a:r>
              <a:rPr lang="en-US" sz="1500" dirty="0" err="1" smtClean="0">
                <a:solidFill>
                  <a:schemeClr val="tx1"/>
                </a:solidFill>
              </a:rPr>
              <a:t>que</a:t>
            </a:r>
            <a:r>
              <a:rPr lang="en-US" sz="1500" dirty="0" smtClean="0">
                <a:solidFill>
                  <a:schemeClr val="tx1"/>
                </a:solidFill>
              </a:rPr>
              <a:t> Juntos </a:t>
            </a:r>
            <a:r>
              <a:rPr lang="en-US" sz="1500" dirty="0" err="1" smtClean="0">
                <a:solidFill>
                  <a:schemeClr val="tx1"/>
                </a:solidFill>
              </a:rPr>
              <a:t>termine</a:t>
            </a:r>
            <a:r>
              <a:rPr lang="en-US" sz="1500" dirty="0" smtClean="0">
                <a:solidFill>
                  <a:schemeClr val="tx1"/>
                </a:solidFill>
              </a:rPr>
              <a:t> de </a:t>
            </a:r>
            <a:r>
              <a:rPr lang="en-US" sz="1500" dirty="0" err="1" smtClean="0">
                <a:solidFill>
                  <a:schemeClr val="tx1"/>
                </a:solidFill>
              </a:rPr>
              <a:t>invertir</a:t>
            </a:r>
            <a:r>
              <a:rPr lang="en-US" sz="1500" dirty="0" smtClean="0">
                <a:solidFill>
                  <a:schemeClr val="tx1"/>
                </a:solidFill>
              </a:rPr>
              <a:t>: </a:t>
            </a:r>
            <a:r>
              <a:rPr lang="en-US" sz="1500" dirty="0" err="1" smtClean="0">
                <a:solidFill>
                  <a:schemeClr val="tx1"/>
                </a:solidFill>
              </a:rPr>
              <a:t>Desembolso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puede</a:t>
            </a:r>
            <a:r>
              <a:rPr lang="en-US" sz="1500" dirty="0" smtClean="0">
                <a:solidFill>
                  <a:schemeClr val="tx1"/>
                </a:solidFill>
              </a:rPr>
              <a:t> ser mas </a:t>
            </a:r>
            <a:r>
              <a:rPr lang="en-US" sz="1500" dirty="0" err="1" smtClean="0">
                <a:solidFill>
                  <a:schemeClr val="tx1"/>
                </a:solidFill>
              </a:rPr>
              <a:t>rapido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que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ejecucion</a:t>
            </a:r>
            <a:r>
              <a:rPr lang="en-US" sz="1500" dirty="0" smtClean="0">
                <a:solidFill>
                  <a:schemeClr val="tx1"/>
                </a:solidFill>
              </a:rPr>
              <a:t> de </a:t>
            </a:r>
            <a:r>
              <a:rPr lang="en-US" sz="1500" dirty="0" err="1" smtClean="0">
                <a:solidFill>
                  <a:schemeClr val="tx1"/>
                </a:solidFill>
              </a:rPr>
              <a:t>las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adquisiciones</a:t>
            </a:r>
            <a:endParaRPr lang="es-ES" sz="1500" dirty="0">
              <a:solidFill>
                <a:schemeClr val="tx1"/>
              </a:solidFill>
            </a:endParaRPr>
          </a:p>
        </p:txBody>
      </p:sp>
      <p:sp>
        <p:nvSpPr>
          <p:cNvPr id="14" name="Rounded Rectangle 5"/>
          <p:cNvSpPr/>
          <p:nvPr/>
        </p:nvSpPr>
        <p:spPr>
          <a:xfrm>
            <a:off x="457200" y="6131768"/>
            <a:ext cx="843528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Existencia</a:t>
            </a:r>
            <a:r>
              <a:rPr lang="en-US" sz="1500" dirty="0" smtClean="0">
                <a:solidFill>
                  <a:schemeClr val="tx1"/>
                </a:solidFill>
              </a:rPr>
              <a:t> de un </a:t>
            </a:r>
            <a:r>
              <a:rPr lang="en-US" sz="1500" dirty="0" err="1" smtClean="0">
                <a:solidFill>
                  <a:schemeClr val="tx1"/>
                </a:solidFill>
              </a:rPr>
              <a:t>Convenio</a:t>
            </a:r>
            <a:r>
              <a:rPr lang="en-US" sz="1500" dirty="0" smtClean="0">
                <a:solidFill>
                  <a:schemeClr val="tx1"/>
                </a:solidFill>
              </a:rPr>
              <a:t> entre MEF y JUNTOS </a:t>
            </a:r>
            <a:r>
              <a:rPr lang="en-US" sz="1500" dirty="0" err="1" smtClean="0">
                <a:solidFill>
                  <a:schemeClr val="tx1"/>
                </a:solidFill>
              </a:rPr>
              <a:t>que</a:t>
            </a:r>
            <a:r>
              <a:rPr lang="en-US" sz="1500" dirty="0" smtClean="0">
                <a:solidFill>
                  <a:schemeClr val="tx1"/>
                </a:solidFill>
              </a:rPr>
              <a:t> “</a:t>
            </a:r>
            <a:r>
              <a:rPr lang="en-US" sz="1500" dirty="0" err="1" smtClean="0">
                <a:solidFill>
                  <a:schemeClr val="tx1"/>
                </a:solidFill>
              </a:rPr>
              <a:t>proteja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recursos</a:t>
            </a:r>
            <a:r>
              <a:rPr lang="en-US" sz="1500" dirty="0" smtClean="0">
                <a:solidFill>
                  <a:schemeClr val="tx1"/>
                </a:solidFill>
              </a:rPr>
              <a:t>” contra el </a:t>
            </a:r>
            <a:r>
              <a:rPr lang="en-US" sz="1500" dirty="0" err="1" smtClean="0">
                <a:solidFill>
                  <a:schemeClr val="tx1"/>
                </a:solidFill>
              </a:rPr>
              <a:t>compromiso</a:t>
            </a:r>
            <a:r>
              <a:rPr lang="en-US" sz="1500" dirty="0" smtClean="0">
                <a:solidFill>
                  <a:schemeClr val="tx1"/>
                </a:solidFill>
              </a:rPr>
              <a:t> de </a:t>
            </a:r>
            <a:r>
              <a:rPr lang="en-US" sz="1500" dirty="0" err="1" smtClean="0">
                <a:solidFill>
                  <a:schemeClr val="tx1"/>
                </a:solidFill>
              </a:rPr>
              <a:t>cumplir</a:t>
            </a:r>
            <a:r>
              <a:rPr lang="en-US" sz="1500" dirty="0" smtClean="0">
                <a:solidFill>
                  <a:schemeClr val="tx1"/>
                </a:solidFill>
              </a:rPr>
              <a:t> con </a:t>
            </a:r>
            <a:r>
              <a:rPr lang="en-US" sz="1500" dirty="0" err="1" smtClean="0">
                <a:solidFill>
                  <a:schemeClr val="tx1"/>
                </a:solidFill>
              </a:rPr>
              <a:t>indicadores</a:t>
            </a:r>
            <a:endParaRPr lang="es-E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683568" y="2348880"/>
            <a:ext cx="7521978" cy="2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PE" sz="2200" b="1" dirty="0" smtClean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PE" sz="2200" b="1" dirty="0" smtClean="0"/>
              <a:t>II. </a:t>
            </a:r>
            <a:r>
              <a:rPr lang="es-PE" sz="2200" b="1" dirty="0" smtClean="0"/>
              <a:t>Convenios de Apoyo Presupuestal como Instrumento de PPR</a:t>
            </a: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ES" sz="2200" b="1" dirty="0"/>
          </a:p>
        </p:txBody>
      </p:sp>
      <p:sp>
        <p:nvSpPr>
          <p:cNvPr id="2" name="Rectángulo 1"/>
          <p:cNvSpPr/>
          <p:nvPr/>
        </p:nvSpPr>
        <p:spPr>
          <a:xfrm>
            <a:off x="8585082" y="6446292"/>
            <a:ext cx="436302" cy="3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76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E5AA-3BC2-42EF-B9BF-0A1EA2066057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547664" y="562814"/>
            <a:ext cx="61722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sz="1800" dirty="0"/>
              <a:t>Instrumentos del Presupuesto por Resultados en Perú</a:t>
            </a:r>
          </a:p>
        </p:txBody>
      </p:sp>
      <p:pic>
        <p:nvPicPr>
          <p:cNvPr id="14" name="15 Imagen"/>
          <p:cNvPicPr/>
          <p:nvPr/>
        </p:nvPicPr>
        <p:blipFill>
          <a:blip r:embed="rId2" cstate="print"/>
          <a:srcRect t="8038"/>
          <a:stretch>
            <a:fillRect/>
          </a:stretch>
        </p:blipFill>
        <p:spPr bwMode="auto">
          <a:xfrm>
            <a:off x="1817694" y="2024844"/>
            <a:ext cx="534659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21 Grupo"/>
          <p:cNvGrpSpPr/>
          <p:nvPr/>
        </p:nvGrpSpPr>
        <p:grpSpPr>
          <a:xfrm>
            <a:off x="2303748" y="2186863"/>
            <a:ext cx="1681656" cy="1084912"/>
            <a:chOff x="1547664" y="1772817"/>
            <a:chExt cx="2242208" cy="1446548"/>
          </a:xfrm>
        </p:grpSpPr>
        <p:sp>
          <p:nvSpPr>
            <p:cNvPr id="18" name="16 Flecha derecha"/>
            <p:cNvSpPr/>
            <p:nvPr/>
          </p:nvSpPr>
          <p:spPr>
            <a:xfrm>
              <a:off x="3429832" y="2199598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9" name="17 CuadroTexto"/>
            <p:cNvSpPr txBox="1"/>
            <p:nvPr/>
          </p:nvSpPr>
          <p:spPr>
            <a:xfrm>
              <a:off x="1547664" y="1772817"/>
              <a:ext cx="1800200" cy="144654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050" i="1" dirty="0">
                  <a:solidFill>
                    <a:prstClr val="black"/>
                  </a:solidFill>
                </a:rPr>
                <a:t>Plan de Incentivos Municipales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1200" dirty="0">
                <a:solidFill>
                  <a:prstClr val="black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050" i="1" dirty="0">
                  <a:solidFill>
                    <a:prstClr val="black"/>
                  </a:solidFill>
                </a:rPr>
                <a:t>Convenios de Apoyo Presupuestario</a:t>
              </a: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2006714" y="5320517"/>
            <a:ext cx="571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  <a:latin typeface="Arial" charset="0"/>
                <a:cs typeface="Arial" charset="0"/>
              </a:rPr>
              <a:t>La Información </a:t>
            </a:r>
            <a:r>
              <a:rPr lang="es-MX" dirty="0">
                <a:solidFill>
                  <a:prstClr val="black"/>
                </a:solidFill>
                <a:latin typeface="Arial" charset="0"/>
                <a:cs typeface="Arial" charset="0"/>
              </a:rPr>
              <a:t>es el soporte para la toma de decisiones en cada uno de los instrumentos del </a:t>
            </a:r>
            <a:r>
              <a:rPr lang="es-MX" dirty="0" err="1">
                <a:solidFill>
                  <a:prstClr val="black"/>
                </a:solidFill>
                <a:latin typeface="Arial" charset="0"/>
                <a:cs typeface="Arial" charset="0"/>
              </a:rPr>
              <a:t>PpR</a:t>
            </a:r>
            <a:endParaRPr lang="es-MX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251520" y="962144"/>
            <a:ext cx="4536504" cy="5275168"/>
            <a:chOff x="251520" y="962144"/>
            <a:chExt cx="4536504" cy="52751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1696" t="29531" r="13284" b="10423"/>
            <a:stretch>
              <a:fillRect/>
            </a:stretch>
          </p:blipFill>
          <p:spPr bwMode="auto">
            <a:xfrm>
              <a:off x="251520" y="1700808"/>
              <a:ext cx="4536504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251520" y="962144"/>
              <a:ext cx="45365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/>
                <a:t>Ley N° 29951</a:t>
              </a:r>
            </a:p>
            <a:p>
              <a:pPr algn="ctr"/>
              <a:r>
                <a:rPr lang="es-MX" sz="1400" b="1" dirty="0" smtClean="0"/>
                <a:t>LEY DE PRESUPUESTO DEL SECTOR PÚBLICO</a:t>
              </a:r>
            </a:p>
            <a:p>
              <a:pPr algn="ctr"/>
              <a:r>
                <a:rPr lang="es-MX" sz="1400" b="1" dirty="0" smtClean="0"/>
                <a:t>PARA EL AÑO FISCAL 2013</a:t>
              </a:r>
              <a:endParaRPr lang="es-MX" sz="1400" dirty="0"/>
            </a:p>
          </p:txBody>
        </p:sp>
      </p:grpSp>
      <p:sp>
        <p:nvSpPr>
          <p:cNvPr id="10" name="9 Flecha derecha"/>
          <p:cNvSpPr/>
          <p:nvPr/>
        </p:nvSpPr>
        <p:spPr>
          <a:xfrm>
            <a:off x="4716016" y="3212976"/>
            <a:ext cx="720080" cy="57606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5436096" y="1772816"/>
            <a:ext cx="3528392" cy="264687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b="1" u="none" dirty="0">
                <a:solidFill>
                  <a:schemeClr val="bg1"/>
                </a:solidFill>
                <a:latin typeface="+mn-lt"/>
              </a:rPr>
              <a:t>DIRECTIVA Nº </a:t>
            </a:r>
            <a:r>
              <a:rPr lang="es-MX" b="1" u="none" dirty="0" smtClean="0">
                <a:solidFill>
                  <a:schemeClr val="bg1"/>
                </a:solidFill>
                <a:latin typeface="+mn-lt"/>
              </a:rPr>
              <a:t>002-2014-EF/50.01</a:t>
            </a:r>
            <a:endParaRPr lang="es-MX" b="1" u="none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s-MX" b="1" u="none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MX" b="1" u="none" dirty="0" smtClean="0">
                <a:solidFill>
                  <a:schemeClr val="bg1"/>
                </a:solidFill>
                <a:latin typeface="+mn-lt"/>
              </a:rPr>
              <a:t>Directiva para </a:t>
            </a:r>
            <a:r>
              <a:rPr lang="es-MX" b="1" dirty="0" smtClean="0">
                <a:solidFill>
                  <a:schemeClr val="bg1"/>
                </a:solidFill>
                <a:latin typeface="+mn-lt"/>
              </a:rPr>
              <a:t>l</a:t>
            </a:r>
            <a:r>
              <a:rPr lang="es-MX" b="1" u="none" dirty="0" smtClean="0">
                <a:solidFill>
                  <a:schemeClr val="bg1"/>
                </a:solidFill>
                <a:latin typeface="+mn-lt"/>
              </a:rPr>
              <a:t>a Formulación, Suscripción, Ejecución y Seguimiento de </a:t>
            </a:r>
            <a:r>
              <a:rPr lang="es-MX" sz="2000" b="1" u="sng" dirty="0" smtClean="0">
                <a:solidFill>
                  <a:schemeClr val="bg1"/>
                </a:solidFill>
                <a:latin typeface="+mn-lt"/>
              </a:rPr>
              <a:t>Convenios de Apoyo Presupuestario </a:t>
            </a:r>
            <a:r>
              <a:rPr lang="es-MX" b="1" u="none" dirty="0" smtClean="0">
                <a:solidFill>
                  <a:schemeClr val="bg1"/>
                </a:solidFill>
                <a:latin typeface="+mn-lt"/>
              </a:rPr>
              <a:t>a los Programas Presupuestales en el </a:t>
            </a:r>
            <a:r>
              <a:rPr lang="es-MX" b="1" dirty="0" smtClean="0">
                <a:solidFill>
                  <a:schemeClr val="bg1"/>
                </a:solidFill>
                <a:latin typeface="+mn-lt"/>
              </a:rPr>
              <a:t>m</a:t>
            </a:r>
            <a:r>
              <a:rPr lang="es-MX" b="1" u="none" dirty="0" smtClean="0">
                <a:solidFill>
                  <a:schemeClr val="bg1"/>
                </a:solidFill>
                <a:latin typeface="+mn-lt"/>
              </a:rPr>
              <a:t>arco </a:t>
            </a:r>
            <a:r>
              <a:rPr lang="es-MX" b="1" dirty="0" smtClean="0">
                <a:solidFill>
                  <a:schemeClr val="bg1"/>
                </a:solidFill>
                <a:latin typeface="+mn-lt"/>
              </a:rPr>
              <a:t>d</a:t>
            </a:r>
            <a:r>
              <a:rPr lang="es-MX" b="1" u="none" dirty="0" smtClean="0">
                <a:solidFill>
                  <a:schemeClr val="bg1"/>
                </a:solidFill>
                <a:latin typeface="+mn-lt"/>
              </a:rPr>
              <a:t>el Presupuesto por Resultados</a:t>
            </a:r>
            <a:endParaRPr lang="es-MX" b="1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36096" y="4293096"/>
            <a:ext cx="3528392" cy="10772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1600" dirty="0" smtClean="0"/>
          </a:p>
          <a:p>
            <a:pPr algn="ctr"/>
            <a:r>
              <a:rPr lang="es-MX" sz="1600" dirty="0" smtClean="0"/>
              <a:t>Convenio Marco</a:t>
            </a:r>
          </a:p>
          <a:p>
            <a:pPr algn="ctr"/>
            <a:r>
              <a:rPr lang="es-MX" sz="1600" b="1" dirty="0" smtClean="0"/>
              <a:t>Anexo 1:</a:t>
            </a:r>
            <a:r>
              <a:rPr lang="es-MX" sz="1600" dirty="0" smtClean="0"/>
              <a:t> Especificaciones Técnicas  </a:t>
            </a:r>
          </a:p>
          <a:p>
            <a:pPr algn="ctr"/>
            <a:r>
              <a:rPr lang="es-MX" sz="1600" b="1" dirty="0" smtClean="0"/>
              <a:t>Anexo 2: </a:t>
            </a:r>
            <a:r>
              <a:rPr lang="es-MX" sz="1600" dirty="0" smtClean="0"/>
              <a:t>Especificaciones </a:t>
            </a:r>
            <a:r>
              <a:rPr lang="es-MX" sz="1600" dirty="0" err="1" smtClean="0"/>
              <a:t>Adm</a:t>
            </a:r>
            <a:r>
              <a:rPr lang="es-MX" sz="1600" dirty="0" smtClean="0"/>
              <a:t>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23528" y="4377878"/>
            <a:ext cx="4320480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/>
          </a:p>
        </p:txBody>
      </p:sp>
      <p:grpSp>
        <p:nvGrpSpPr>
          <p:cNvPr id="15" name="21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16" name="15 Imagen" descr="FONDO_MOD_2-01.tif"/>
            <p:cNvPicPr>
              <a:picLocks noChangeAspect="1"/>
            </p:cNvPicPr>
            <p:nvPr/>
          </p:nvPicPr>
          <p:blipFill>
            <a:blip r:embed="rId3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17" name="16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5292080" y="116632"/>
            <a:ext cx="3672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08104" y="5661248"/>
            <a:ext cx="345638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Duración 3 – 4 años 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CuadroTexto"/>
          <p:cNvSpPr txBox="1"/>
          <p:nvPr/>
        </p:nvSpPr>
        <p:spPr>
          <a:xfrm>
            <a:off x="5272323" y="5715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0" y="3326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MEF transfiere recursos adicionales condicionados al cumplimiento de compromisos de gestión y metas, a través de </a:t>
            </a:r>
            <a:r>
              <a:rPr lang="es-MX" sz="2400" b="1" dirty="0" smtClean="0"/>
              <a:t>Convenios de Apoyo Presupuestales </a:t>
            </a:r>
            <a:endParaRPr lang="es-MX" sz="2000" b="1" dirty="0" smtClean="0"/>
          </a:p>
        </p:txBody>
      </p:sp>
      <p:sp>
        <p:nvSpPr>
          <p:cNvPr id="51" name="50 CuadroTexto"/>
          <p:cNvSpPr txBox="1"/>
          <p:nvPr/>
        </p:nvSpPr>
        <p:spPr>
          <a:xfrm>
            <a:off x="755576" y="60212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Artículo 15 de la Ley N° 29951, Ley de Presupuesto del año 2013</a:t>
            </a:r>
          </a:p>
          <a:p>
            <a:pPr algn="ctr"/>
            <a:r>
              <a:rPr lang="es-MX" b="1" dirty="0"/>
              <a:t>Directiva N° </a:t>
            </a:r>
            <a:r>
              <a:rPr lang="es-MX" b="1" dirty="0" smtClean="0"/>
              <a:t>002-2014-EF/50.01 </a:t>
            </a:r>
            <a:r>
              <a:rPr lang="es-ES" b="1" dirty="0" smtClean="0"/>
              <a:t> </a:t>
            </a:r>
            <a:r>
              <a:rPr lang="es-MX" b="1" dirty="0" smtClean="0"/>
              <a:t> </a:t>
            </a:r>
            <a:endParaRPr lang="es-MX" b="1" dirty="0"/>
          </a:p>
        </p:txBody>
      </p:sp>
      <p:graphicFrame>
        <p:nvGraphicFramePr>
          <p:cNvPr id="20" name="19 Diagrama"/>
          <p:cNvGraphicFramePr/>
          <p:nvPr/>
        </p:nvGraphicFramePr>
        <p:xfrm>
          <a:off x="611560" y="1556792"/>
          <a:ext cx="8064896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>
          <a:xfrm>
            <a:off x="4932040" y="4104456"/>
            <a:ext cx="1368152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b="1" dirty="0" smtClean="0">
                <a:solidFill>
                  <a:schemeClr val="tx1"/>
                </a:solidFill>
              </a:rPr>
              <a:t>+ SIS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grpSp>
        <p:nvGrpSpPr>
          <p:cNvPr id="3" name="21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4" name="3 Imagen" descr="FONDO_MOD_2-01.tif"/>
            <p:cNvPicPr>
              <a:picLocks noChangeAspect="1"/>
            </p:cNvPicPr>
            <p:nvPr/>
          </p:nvPicPr>
          <p:blipFill>
            <a:blip r:embed="rId2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5" name="4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5292080" y="116632"/>
            <a:ext cx="3672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5393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Particularidades en la implementación de Convenios:</a:t>
            </a:r>
            <a:endParaRPr lang="es-MX" b="1" dirty="0"/>
          </a:p>
        </p:txBody>
      </p:sp>
      <p:sp>
        <p:nvSpPr>
          <p:cNvPr id="25" name="24 Elipse"/>
          <p:cNvSpPr/>
          <p:nvPr/>
        </p:nvSpPr>
        <p:spPr>
          <a:xfrm>
            <a:off x="179512" y="2276872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1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682552" y="1268760"/>
            <a:ext cx="1368152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MEF - DGPP</a:t>
            </a:r>
            <a:endParaRPr lang="es-MX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2554760" y="1124744"/>
            <a:ext cx="1584176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Gobiernos Regionales</a:t>
            </a:r>
            <a:endParaRPr lang="es-MX" b="1" dirty="0"/>
          </a:p>
        </p:txBody>
      </p:sp>
      <p:sp>
        <p:nvSpPr>
          <p:cNvPr id="28" name="27 Flecha izquierda y derecha"/>
          <p:cNvSpPr/>
          <p:nvPr/>
        </p:nvSpPr>
        <p:spPr>
          <a:xfrm>
            <a:off x="2122712" y="1412776"/>
            <a:ext cx="360040" cy="216024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 redondeado"/>
          <p:cNvSpPr/>
          <p:nvPr/>
        </p:nvSpPr>
        <p:spPr>
          <a:xfrm>
            <a:off x="755576" y="2204864"/>
            <a:ext cx="3420888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Tx/>
              <a:buChar char="-"/>
            </a:pPr>
            <a:r>
              <a:rPr lang="es-MX" sz="1600" dirty="0" smtClean="0">
                <a:solidFill>
                  <a:schemeClr val="tx1"/>
                </a:solidFill>
              </a:rPr>
              <a:t>Negocia compromisos de gestión y metas </a:t>
            </a:r>
            <a:r>
              <a:rPr lang="es-MX" sz="1600" b="1" dirty="0" smtClean="0">
                <a:solidFill>
                  <a:schemeClr val="tx1"/>
                </a:solidFill>
              </a:rPr>
              <a:t>con el SECTOR responsable </a:t>
            </a:r>
          </a:p>
          <a:p>
            <a:pPr marL="180975" indent="-180975">
              <a:buFontTx/>
              <a:buChar char="-"/>
            </a:pPr>
            <a:r>
              <a:rPr lang="es-MX" sz="1600" dirty="0" smtClean="0">
                <a:solidFill>
                  <a:schemeClr val="tx1"/>
                </a:solidFill>
              </a:rPr>
              <a:t>Verifica cumplimiento de compromisos de gestión y metas tomando informe del sector</a:t>
            </a:r>
          </a:p>
          <a:p>
            <a:pPr marL="180975" indent="-180975">
              <a:buFontTx/>
              <a:buChar char="-"/>
            </a:pPr>
            <a:r>
              <a:rPr lang="es-MX" sz="1600" dirty="0" smtClean="0">
                <a:solidFill>
                  <a:schemeClr val="tx1"/>
                </a:solidFill>
              </a:rPr>
              <a:t>Transfiere recursos </a:t>
            </a:r>
            <a:endParaRPr lang="es-MX" sz="1600" dirty="0">
              <a:solidFill>
                <a:schemeClr val="tx1"/>
              </a:solidFill>
            </a:endParaRPr>
          </a:p>
        </p:txBody>
      </p:sp>
      <p:cxnSp>
        <p:nvCxnSpPr>
          <p:cNvPr id="30" name="29 Conector angular"/>
          <p:cNvCxnSpPr/>
          <p:nvPr/>
        </p:nvCxnSpPr>
        <p:spPr>
          <a:xfrm rot="16200000" flipH="1">
            <a:off x="1629054" y="1403394"/>
            <a:ext cx="432048" cy="1170892"/>
          </a:xfrm>
          <a:prstGeom prst="bentConnector3">
            <a:avLst>
              <a:gd name="adj1" fmla="val 47387"/>
            </a:avLst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504056" y="980728"/>
            <a:ext cx="3995936" cy="3024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Elipse"/>
          <p:cNvSpPr/>
          <p:nvPr/>
        </p:nvSpPr>
        <p:spPr>
          <a:xfrm>
            <a:off x="3491880" y="5157192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2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319464" y="4104456"/>
            <a:ext cx="1368152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MEF - DGPP</a:t>
            </a:r>
            <a:endParaRPr lang="es-MX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6876256" y="4104456"/>
            <a:ext cx="1728192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Gobiernos Regionales</a:t>
            </a:r>
            <a:endParaRPr lang="es-MX" b="1" dirty="0"/>
          </a:p>
        </p:txBody>
      </p:sp>
      <p:sp>
        <p:nvSpPr>
          <p:cNvPr id="41" name="40 Flecha izquierda y derecha"/>
          <p:cNvSpPr/>
          <p:nvPr/>
        </p:nvSpPr>
        <p:spPr>
          <a:xfrm>
            <a:off x="6444208" y="4248472"/>
            <a:ext cx="360040" cy="216024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3" name="42 Conector angular"/>
          <p:cNvCxnSpPr/>
          <p:nvPr/>
        </p:nvCxnSpPr>
        <p:spPr>
          <a:xfrm rot="16200000" flipH="1">
            <a:off x="5472100" y="4500501"/>
            <a:ext cx="432048" cy="648072"/>
          </a:xfrm>
          <a:prstGeom prst="bentConnector3">
            <a:avLst>
              <a:gd name="adj1" fmla="val 34323"/>
            </a:avLst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 redondeado"/>
          <p:cNvSpPr/>
          <p:nvPr/>
        </p:nvSpPr>
        <p:spPr>
          <a:xfrm>
            <a:off x="4067944" y="3960440"/>
            <a:ext cx="4896544" cy="2852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46 Rectángulo redondeado"/>
          <p:cNvSpPr/>
          <p:nvPr/>
        </p:nvSpPr>
        <p:spPr>
          <a:xfrm>
            <a:off x="4355976" y="5040560"/>
            <a:ext cx="3168352" cy="1700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Tx/>
              <a:buChar char="-"/>
            </a:pPr>
            <a:r>
              <a:rPr lang="es-MX" sz="1600" dirty="0" smtClean="0">
                <a:solidFill>
                  <a:schemeClr val="tx1"/>
                </a:solidFill>
              </a:rPr>
              <a:t>Negocia compromisos de gestión y metas </a:t>
            </a:r>
            <a:r>
              <a:rPr lang="es-MX" sz="1600" b="1" dirty="0" smtClean="0">
                <a:solidFill>
                  <a:schemeClr val="tx1"/>
                </a:solidFill>
              </a:rPr>
              <a:t>con el SECTOR responsable + SIS. </a:t>
            </a:r>
          </a:p>
          <a:p>
            <a:pPr marL="180975" indent="-180975">
              <a:buFontTx/>
              <a:buChar char="-"/>
            </a:pPr>
            <a:r>
              <a:rPr lang="es-MX" sz="1600" dirty="0" smtClean="0">
                <a:solidFill>
                  <a:schemeClr val="tx1"/>
                </a:solidFill>
              </a:rPr>
              <a:t>MEF y SIS verifican cumplimiento de compromisos de gestión y metas.</a:t>
            </a:r>
          </a:p>
          <a:p>
            <a:pPr marL="180975" indent="-180975">
              <a:buFontTx/>
              <a:buChar char="-"/>
            </a:pPr>
            <a:r>
              <a:rPr lang="es-MX" sz="1600" dirty="0" smtClean="0">
                <a:solidFill>
                  <a:schemeClr val="tx1"/>
                </a:solidFill>
              </a:rPr>
              <a:t>MEF Transfiere recursos 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7668344" y="5256584"/>
            <a:ext cx="115212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>
                <a:solidFill>
                  <a:schemeClr val="tx1"/>
                </a:solidFill>
              </a:rPr>
              <a:t>Remite informe a MEF y SIS </a:t>
            </a:r>
            <a:endParaRPr lang="es-MX" sz="1600" dirty="0">
              <a:solidFill>
                <a:schemeClr val="tx1"/>
              </a:solidFill>
            </a:endParaRPr>
          </a:p>
        </p:txBody>
      </p:sp>
      <p:cxnSp>
        <p:nvCxnSpPr>
          <p:cNvPr id="54" name="53 Conector angular"/>
          <p:cNvCxnSpPr>
            <a:stCxn id="40" idx="2"/>
          </p:cNvCxnSpPr>
          <p:nvPr/>
        </p:nvCxnSpPr>
        <p:spPr>
          <a:xfrm rot="16200000" flipH="1">
            <a:off x="7704348" y="4860540"/>
            <a:ext cx="432048" cy="36004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Diagonal hacia arriba oscura"/>
          <p:cNvSpPr>
            <a:spLocks noChangeArrowheads="1"/>
          </p:cNvSpPr>
          <p:nvPr/>
        </p:nvSpPr>
        <p:spPr bwMode="auto">
          <a:xfrm>
            <a:off x="107950" y="1124743"/>
            <a:ext cx="8784530" cy="50405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s-PE" sz="2400" b="1" dirty="0">
                <a:solidFill>
                  <a:schemeClr val="bg1"/>
                </a:solidFill>
                <a:latin typeface="Calibri" pitchFamily="34" charset="0"/>
              </a:rPr>
              <a:t>Proceso Crítico 1: Programación Operativa </a:t>
            </a:r>
            <a:r>
              <a:rPr lang="es-PE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PE" b="1" dirty="0">
                <a:solidFill>
                  <a:schemeClr val="bg1"/>
                </a:solidFill>
                <a:latin typeface="Comic Sans MS" pitchFamily="66" charset="0"/>
              </a:rPr>
            </a:br>
            <a:endParaRPr lang="es-PE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363" name="Rectangle 3" descr="Diagonal hacia arriba oscura"/>
          <p:cNvSpPr>
            <a:spLocks noChangeArrowheads="1"/>
          </p:cNvSpPr>
          <p:nvPr/>
        </p:nvSpPr>
        <p:spPr bwMode="auto">
          <a:xfrm>
            <a:off x="287338" y="1700808"/>
            <a:ext cx="8605837" cy="57405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s-ES" dirty="0"/>
              <a:t>Sub proceso 1: Elaboración del Plan de Producción para cumplir </a:t>
            </a:r>
            <a:r>
              <a:rPr lang="es-ES" dirty="0" smtClean="0"/>
              <a:t>las metas </a:t>
            </a:r>
            <a:r>
              <a:rPr lang="es-ES" dirty="0"/>
              <a:t>de </a:t>
            </a:r>
            <a:endParaRPr lang="es-ES" dirty="0" smtClean="0"/>
          </a:p>
          <a:p>
            <a:pPr algn="just"/>
            <a:r>
              <a:rPr lang="es-ES" dirty="0" smtClean="0"/>
              <a:t>cobertura </a:t>
            </a:r>
            <a:r>
              <a:rPr lang="es-ES" dirty="0"/>
              <a:t>de los Productos del </a:t>
            </a:r>
            <a:r>
              <a:rPr lang="es-ES" dirty="0" smtClean="0"/>
              <a:t>PP</a:t>
            </a:r>
            <a:endParaRPr lang="en-US" dirty="0">
              <a:solidFill>
                <a:schemeClr val="accent2"/>
              </a:solidFill>
              <a:latin typeface="Impact" pitchFamily="34" charset="0"/>
            </a:endParaRPr>
          </a:p>
        </p:txBody>
      </p:sp>
      <p:sp>
        <p:nvSpPr>
          <p:cNvPr id="15364" name="Rectangle 4" descr="Diagonal hacia arriba oscura"/>
          <p:cNvSpPr>
            <a:spLocks noChangeArrowheads="1"/>
          </p:cNvSpPr>
          <p:nvPr/>
        </p:nvSpPr>
        <p:spPr bwMode="auto">
          <a:xfrm>
            <a:off x="467544" y="2708920"/>
            <a:ext cx="3600400" cy="187260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smtClean="0">
                <a:latin typeface="Calibri" pitchFamily="34" charset="0"/>
              </a:rPr>
              <a:t>   </a:t>
            </a:r>
            <a:r>
              <a:rPr lang="en-US" sz="2400" dirty="0" err="1" smtClean="0">
                <a:latin typeface="Calibri" pitchFamily="34" charset="0"/>
              </a:rPr>
              <a:t>Criterio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1</a:t>
            </a:r>
          </a:p>
          <a:p>
            <a:endParaRPr lang="es-MX" dirty="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995738" y="692150"/>
            <a:ext cx="198" cy="616585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8101013" y="692150"/>
            <a:ext cx="0" cy="616585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940425" y="692150"/>
            <a:ext cx="0" cy="6192838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19925" y="692150"/>
            <a:ext cx="0" cy="616585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860032" y="692150"/>
            <a:ext cx="0" cy="616585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139952" y="636588"/>
            <a:ext cx="740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dirty="0">
                <a:latin typeface="+mn-lt"/>
              </a:rPr>
              <a:t>Año 1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003552" y="636588"/>
            <a:ext cx="740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dirty="0">
                <a:latin typeface="+mn-lt"/>
              </a:rPr>
              <a:t>Año 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052890" y="636588"/>
            <a:ext cx="740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dirty="0">
                <a:latin typeface="+mn-lt"/>
              </a:rPr>
              <a:t>Año 3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133977" y="636588"/>
            <a:ext cx="740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dirty="0">
                <a:latin typeface="+mn-lt"/>
              </a:rPr>
              <a:t>Año 4</a:t>
            </a:r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4211960" y="2780928"/>
            <a:ext cx="4320282" cy="1800225"/>
          </a:xfrm>
          <a:custGeom>
            <a:avLst/>
            <a:gdLst>
              <a:gd name="T0" fmla="*/ 0 w 2812"/>
              <a:gd name="T1" fmla="*/ 2147483647 h 1134"/>
              <a:gd name="T2" fmla="*/ 2147483647 w 2812"/>
              <a:gd name="T3" fmla="*/ 2147483647 h 1134"/>
              <a:gd name="T4" fmla="*/ 2147483647 w 2812"/>
              <a:gd name="T5" fmla="*/ 2147483647 h 1134"/>
              <a:gd name="T6" fmla="*/ 2147483647 w 2812"/>
              <a:gd name="T7" fmla="*/ 2147483647 h 1134"/>
              <a:gd name="T8" fmla="*/ 2147483647 w 2812"/>
              <a:gd name="T9" fmla="*/ 2147483647 h 1134"/>
              <a:gd name="T10" fmla="*/ 2147483647 w 2812"/>
              <a:gd name="T11" fmla="*/ 2147483647 h 1134"/>
              <a:gd name="T12" fmla="*/ 2147483647 w 2812"/>
              <a:gd name="T13" fmla="*/ 2147483647 h 1134"/>
              <a:gd name="T14" fmla="*/ 2147483647 w 2812"/>
              <a:gd name="T15" fmla="*/ 2147483647 h 1134"/>
              <a:gd name="T16" fmla="*/ 2147483647 w 2812"/>
              <a:gd name="T17" fmla="*/ 0 h 1134"/>
              <a:gd name="T18" fmla="*/ 2147483647 w 2812"/>
              <a:gd name="T19" fmla="*/ 0 h 1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12"/>
              <a:gd name="T31" fmla="*/ 0 h 1134"/>
              <a:gd name="T32" fmla="*/ 2812 w 2812"/>
              <a:gd name="T33" fmla="*/ 1134 h 1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12" h="1134">
                <a:moveTo>
                  <a:pt x="0" y="1134"/>
                </a:moveTo>
                <a:lnTo>
                  <a:pt x="408" y="1134"/>
                </a:lnTo>
                <a:lnTo>
                  <a:pt x="408" y="862"/>
                </a:lnTo>
                <a:lnTo>
                  <a:pt x="1134" y="862"/>
                </a:lnTo>
                <a:lnTo>
                  <a:pt x="1134" y="589"/>
                </a:lnTo>
                <a:lnTo>
                  <a:pt x="1814" y="589"/>
                </a:lnTo>
                <a:lnTo>
                  <a:pt x="1814" y="317"/>
                </a:lnTo>
                <a:lnTo>
                  <a:pt x="2495" y="317"/>
                </a:lnTo>
                <a:lnTo>
                  <a:pt x="2495" y="0"/>
                </a:lnTo>
                <a:lnTo>
                  <a:pt x="281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 dirty="0">
              <a:latin typeface="+mj-lt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071938" y="4241800"/>
            <a:ext cx="749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Nivel 0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981575" y="3813175"/>
            <a:ext cx="754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Nivel 1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156325" y="3357563"/>
            <a:ext cx="754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Nivel 2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235825" y="2924175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Nivel 3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140200" y="2781300"/>
            <a:ext cx="396081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ES" dirty="0">
              <a:latin typeface="+mj-lt"/>
            </a:endParaRPr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179388" y="1700213"/>
            <a:ext cx="107950" cy="433387"/>
          </a:xfrm>
          <a:custGeom>
            <a:avLst/>
            <a:gdLst>
              <a:gd name="T0" fmla="*/ 0 w 136"/>
              <a:gd name="T1" fmla="*/ 0 h 273"/>
              <a:gd name="T2" fmla="*/ 0 w 136"/>
              <a:gd name="T3" fmla="*/ 2147483647 h 273"/>
              <a:gd name="T4" fmla="*/ 2147483647 w 136"/>
              <a:gd name="T5" fmla="*/ 2147483647 h 273"/>
              <a:gd name="T6" fmla="*/ 0 60000 65536"/>
              <a:gd name="T7" fmla="*/ 0 60000 65536"/>
              <a:gd name="T8" fmla="*/ 0 60000 65536"/>
              <a:gd name="T9" fmla="*/ 0 w 136"/>
              <a:gd name="T10" fmla="*/ 0 h 273"/>
              <a:gd name="T11" fmla="*/ 136 w 136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73">
                <a:moveTo>
                  <a:pt x="0" y="0"/>
                </a:moveTo>
                <a:lnTo>
                  <a:pt x="0" y="273"/>
                </a:lnTo>
                <a:lnTo>
                  <a:pt x="136" y="273"/>
                </a:lnTo>
              </a:path>
            </a:pathLst>
          </a:custGeom>
          <a:noFill/>
          <a:ln w="38100" cmpd="sng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287338" y="2420938"/>
            <a:ext cx="180975" cy="1079500"/>
          </a:xfrm>
          <a:custGeom>
            <a:avLst/>
            <a:gdLst>
              <a:gd name="T0" fmla="*/ 0 w 227"/>
              <a:gd name="T1" fmla="*/ 0 h 680"/>
              <a:gd name="T2" fmla="*/ 0 w 227"/>
              <a:gd name="T3" fmla="*/ 2147483647 h 680"/>
              <a:gd name="T4" fmla="*/ 2147483647 w 227"/>
              <a:gd name="T5" fmla="*/ 2147483647 h 680"/>
              <a:gd name="T6" fmla="*/ 0 60000 65536"/>
              <a:gd name="T7" fmla="*/ 0 60000 65536"/>
              <a:gd name="T8" fmla="*/ 0 60000 65536"/>
              <a:gd name="T9" fmla="*/ 0 w 227"/>
              <a:gd name="T10" fmla="*/ 0 h 680"/>
              <a:gd name="T11" fmla="*/ 227 w 227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680">
                <a:moveTo>
                  <a:pt x="0" y="0"/>
                </a:moveTo>
                <a:lnTo>
                  <a:pt x="0" y="680"/>
                </a:lnTo>
                <a:lnTo>
                  <a:pt x="227" y="68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4140200" y="4797425"/>
            <a:ext cx="396081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ES" dirty="0">
              <a:latin typeface="+mj-lt"/>
            </a:endParaRPr>
          </a:p>
        </p:txBody>
      </p:sp>
      <p:sp>
        <p:nvSpPr>
          <p:cNvPr id="33" name="3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>
                <a:solidFill>
                  <a:schemeClr val="tx1"/>
                </a:solidFill>
                <a:latin typeface="+mj-lt"/>
              </a:rPr>
              <a:pPr>
                <a:defRPr/>
              </a:pPr>
              <a:t>17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6926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Compromisos de Gestión</a:t>
            </a:r>
            <a:endParaRPr lang="es-MX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79512" y="5373216"/>
            <a:ext cx="8640960" cy="864096"/>
            <a:chOff x="179512" y="5589240"/>
            <a:chExt cx="8640960" cy="864096"/>
          </a:xfrm>
        </p:grpSpPr>
        <p:sp>
          <p:nvSpPr>
            <p:cNvPr id="34" name="Rectangle 2" descr="Diagonal hacia arriba oscura"/>
            <p:cNvSpPr>
              <a:spLocks noChangeArrowheads="1"/>
            </p:cNvSpPr>
            <p:nvPr/>
          </p:nvSpPr>
          <p:spPr bwMode="auto">
            <a:xfrm>
              <a:off x="179512" y="5733255"/>
              <a:ext cx="8208912" cy="5760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24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es-PE" sz="2400" b="1" dirty="0" smtClean="0">
                  <a:solidFill>
                    <a:schemeClr val="bg1"/>
                  </a:solidFill>
                  <a:latin typeface="Calibri" pitchFamily="34" charset="0"/>
                </a:rPr>
                <a:t>Cumplimiento de metas</a:t>
              </a:r>
              <a:r>
                <a:rPr lang="es-PE" b="1" dirty="0">
                  <a:solidFill>
                    <a:schemeClr val="bg1"/>
                  </a:solidFill>
                  <a:latin typeface="Comic Sans MS" pitchFamily="66" charset="0"/>
                </a:rPr>
                <a:t/>
              </a:r>
              <a:br>
                <a:rPr lang="es-PE" b="1" dirty="0">
                  <a:solidFill>
                    <a:schemeClr val="bg1"/>
                  </a:solidFill>
                  <a:latin typeface="Comic Sans MS" pitchFamily="66" charset="0"/>
                </a:rPr>
              </a:br>
              <a:endParaRPr lang="es-PE" sz="16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5" name="34 Flecha derecha"/>
            <p:cNvSpPr/>
            <p:nvPr/>
          </p:nvSpPr>
          <p:spPr>
            <a:xfrm>
              <a:off x="8172400" y="5589240"/>
              <a:ext cx="648072" cy="864096"/>
            </a:xfrm>
            <a:prstGeom prst="rightArrow">
              <a:avLst>
                <a:gd name="adj1" fmla="val 57839"/>
                <a:gd name="adj2" fmla="val 2256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4139952" y="48691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100%</a:t>
            </a:r>
            <a:endParaRPr lang="es-MX" sz="14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076056" y="48691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70%</a:t>
            </a:r>
            <a:endParaRPr lang="es-MX" sz="14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156176" y="48691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50%</a:t>
            </a:r>
            <a:endParaRPr lang="es-MX" sz="14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7236296" y="48691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30%</a:t>
            </a:r>
            <a:endParaRPr lang="es-MX" sz="14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4139952" y="63093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0%</a:t>
            </a:r>
            <a:endParaRPr lang="es-MX" sz="14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5148064" y="63093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30%</a:t>
            </a:r>
            <a:endParaRPr lang="es-MX" sz="14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156176" y="63093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50%</a:t>
            </a:r>
            <a:endParaRPr lang="es-MX" sz="14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7308304" y="63093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70%</a:t>
            </a:r>
            <a:endParaRPr lang="es-MX" sz="1400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691680" y="486916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 smtClean="0"/>
              <a:t>Tramo fijo S/.</a:t>
            </a:r>
            <a:endParaRPr lang="es-MX" sz="16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1691680" y="63093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 smtClean="0"/>
              <a:t>Tramo variable S/.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11" name="10 Documento"/>
          <p:cNvSpPr/>
          <p:nvPr/>
        </p:nvSpPr>
        <p:spPr>
          <a:xfrm>
            <a:off x="827015" y="2391060"/>
            <a:ext cx="1944785" cy="1285884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</a:rPr>
              <a:t>Remite a la DGPP información respecto al cumplimiento de los  compromisos de gestión del convenio.      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347864" y="3512978"/>
            <a:ext cx="3857652" cy="85212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Estima monto a ser transferido en función al tramo fijo y variable  -  Negocia distribución de recursos por UE - Solicita transferencia a través de memo. 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55577" y="1904104"/>
            <a:ext cx="2071702" cy="357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Entidad Pública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380311" y="1924812"/>
            <a:ext cx="1440161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DGTEP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21" name="20 Conector recto de flecha"/>
          <p:cNvCxnSpPr>
            <a:stCxn id="11" idx="3"/>
          </p:cNvCxnSpPr>
          <p:nvPr/>
        </p:nvCxnSpPr>
        <p:spPr>
          <a:xfrm>
            <a:off x="2771800" y="3034002"/>
            <a:ext cx="55554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15" idx="0"/>
          </p:cNvCxnSpPr>
          <p:nvPr/>
        </p:nvCxnSpPr>
        <p:spPr>
          <a:xfrm flipH="1">
            <a:off x="5276690" y="3299458"/>
            <a:ext cx="79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/>
          <p:nvPr/>
        </p:nvCxnSpPr>
        <p:spPr>
          <a:xfrm rot="10800000" flipV="1">
            <a:off x="2987825" y="3869028"/>
            <a:ext cx="5099839" cy="856116"/>
          </a:xfrm>
          <a:prstGeom prst="bentConnector3">
            <a:avLst>
              <a:gd name="adj1" fmla="val -47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Documento"/>
          <p:cNvSpPr/>
          <p:nvPr/>
        </p:nvSpPr>
        <p:spPr>
          <a:xfrm>
            <a:off x="827015" y="2391060"/>
            <a:ext cx="1944785" cy="1285884"/>
          </a:xfrm>
          <a:prstGeom prst="flowChartDocumen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</a:rPr>
              <a:t>Remite a la DGPP información respecto al cumplimiento de los  compromisos de gestión del convenio.      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347864" y="2792898"/>
            <a:ext cx="3857652" cy="50006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</a:rPr>
              <a:t>Elabora informe de verificación de cumplimiento del convenio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7452320" y="2716900"/>
            <a:ext cx="1285884" cy="114300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Transfiere recursos a la cuenta del Pliego por UE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55577" y="1904104"/>
            <a:ext cx="2071702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Entidad Pública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275856" y="1924812"/>
            <a:ext cx="3744416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 MEF – DGPP - DPT	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844114" y="4301076"/>
            <a:ext cx="2071702" cy="10001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</a:rPr>
              <a:t>Entidad emite Resolución del Titular del Pliego  e incorporando los recursos por UE y producto.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38" name="37 Conector recto de flecha"/>
          <p:cNvCxnSpPr>
            <a:stCxn id="29" idx="3"/>
          </p:cNvCxnSpPr>
          <p:nvPr/>
        </p:nvCxnSpPr>
        <p:spPr>
          <a:xfrm>
            <a:off x="2771800" y="3034002"/>
            <a:ext cx="55554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21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46" name="45 Imagen" descr="FONDO_MOD_2-01.tif"/>
            <p:cNvPicPr>
              <a:picLocks noChangeAspect="1"/>
            </p:cNvPicPr>
            <p:nvPr/>
          </p:nvPicPr>
          <p:blipFill>
            <a:blip r:embed="rId2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47" name="46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8" name="47 CuadroTexto"/>
          <p:cNvSpPr txBox="1"/>
          <p:nvPr/>
        </p:nvSpPr>
        <p:spPr>
          <a:xfrm>
            <a:off x="5292080" y="116632"/>
            <a:ext cx="3672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28" name="5 CuadroTexto"/>
          <p:cNvSpPr txBox="1">
            <a:spLocks noChangeArrowheads="1"/>
          </p:cNvSpPr>
          <p:nvPr/>
        </p:nvSpPr>
        <p:spPr bwMode="auto">
          <a:xfrm>
            <a:off x="611560" y="980728"/>
            <a:ext cx="853244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TRANSFERENCIA E INCORPORACIÓN </a:t>
            </a:r>
            <a:r>
              <a:rPr lang="es-MX" sz="1600" b="1" dirty="0"/>
              <a:t>DE LOS RECURSOS DE APOYO PRESUPUESTARIO</a:t>
            </a:r>
          </a:p>
        </p:txBody>
      </p:sp>
      <p:cxnSp>
        <p:nvCxnSpPr>
          <p:cNvPr id="58" name="57 Conector recto"/>
          <p:cNvCxnSpPr/>
          <p:nvPr/>
        </p:nvCxnSpPr>
        <p:spPr>
          <a:xfrm>
            <a:off x="3419872" y="2572884"/>
            <a:ext cx="115212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4644008" y="233711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hasta  45 d</a:t>
            </a:r>
            <a:endParaRPr lang="es-MX" sz="1400" dirty="0"/>
          </a:p>
        </p:txBody>
      </p:sp>
      <p:cxnSp>
        <p:nvCxnSpPr>
          <p:cNvPr id="62" name="61 Conector recto de flecha"/>
          <p:cNvCxnSpPr/>
          <p:nvPr/>
        </p:nvCxnSpPr>
        <p:spPr>
          <a:xfrm>
            <a:off x="5796136" y="2572884"/>
            <a:ext cx="1224136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7524328" y="235686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  3 días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92080" y="0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1772816"/>
            <a:ext cx="4354702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PE" sz="2400" b="1" dirty="0" smtClean="0">
                <a:solidFill>
                  <a:schemeClr val="tx1"/>
                </a:solidFill>
              </a:rPr>
              <a:t>MINISTERIO </a:t>
            </a:r>
            <a:r>
              <a:rPr lang="es-PE" sz="2400" b="1" dirty="0">
                <a:solidFill>
                  <a:schemeClr val="tx1"/>
                </a:solidFill>
              </a:rPr>
              <a:t>DE </a:t>
            </a:r>
            <a:r>
              <a:rPr lang="es-PE" sz="2400" b="1" dirty="0" smtClean="0">
                <a:solidFill>
                  <a:schemeClr val="tx1"/>
                </a:solidFill>
              </a:rPr>
              <a:t>ECONOMÍA Y FINANZAS </a:t>
            </a:r>
            <a:r>
              <a:rPr lang="es-PE" sz="2400" b="1" dirty="0">
                <a:solidFill>
                  <a:schemeClr val="tx1"/>
                </a:solidFill>
              </a:rPr>
              <a:t>(DGPP</a:t>
            </a:r>
            <a:r>
              <a:rPr lang="es-PE" sz="2400" b="1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539551" y="4005064"/>
          <a:ext cx="1630458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338"/>
                <a:gridCol w="575687"/>
                <a:gridCol w="504433"/>
              </a:tblGrid>
              <a:tr h="230425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u="none" strike="noStrike" dirty="0">
                          <a:effectLst/>
                        </a:rPr>
                        <a:t>GR APURIMAC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GR AYACUCHO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GR HUANCAVELICA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/>
          </p:nvPr>
        </p:nvGraphicFramePr>
        <p:xfrm>
          <a:off x="2843808" y="4005064"/>
          <a:ext cx="1630458" cy="23042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50338"/>
                <a:gridCol w="575687"/>
                <a:gridCol w="504433"/>
              </a:tblGrid>
              <a:tr h="230425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u="none" strike="noStrike" dirty="0">
                          <a:effectLst/>
                        </a:rPr>
                        <a:t>GR AMAZONAS</a:t>
                      </a:r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GR CAJAMARCA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GR HUANUCO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3" name="17 Grupo"/>
          <p:cNvGrpSpPr/>
          <p:nvPr/>
        </p:nvGrpSpPr>
        <p:grpSpPr>
          <a:xfrm>
            <a:off x="4788024" y="1916832"/>
            <a:ext cx="975179" cy="1152128"/>
            <a:chOff x="4788024" y="1844824"/>
            <a:chExt cx="975179" cy="1152128"/>
          </a:xfrm>
        </p:grpSpPr>
        <p:cxnSp>
          <p:nvCxnSpPr>
            <p:cNvPr id="19" name="18 Conector recto de flecha"/>
            <p:cNvCxnSpPr/>
            <p:nvPr/>
          </p:nvCxnSpPr>
          <p:spPr>
            <a:xfrm flipV="1">
              <a:off x="4822248" y="1844824"/>
              <a:ext cx="901880" cy="2160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4788025" y="2420888"/>
              <a:ext cx="97517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4788024" y="2780928"/>
              <a:ext cx="936104" cy="2160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22 Tabla"/>
          <p:cNvGraphicFramePr>
            <a:graphicFrameLocks noGrp="1"/>
          </p:cNvGraphicFramePr>
          <p:nvPr>
            <p:extLst/>
          </p:nvPr>
        </p:nvGraphicFramePr>
        <p:xfrm>
          <a:off x="5940152" y="1772816"/>
          <a:ext cx="2951039" cy="15407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51039"/>
              </a:tblGrid>
              <a:tr h="4030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u="none" strike="noStrike" kern="1200" dirty="0" smtClean="0">
                          <a:effectLst/>
                        </a:rPr>
                        <a:t>SIS                    </a:t>
                      </a:r>
                      <a:r>
                        <a:rPr lang="es-ES_tradnl" sz="2000" u="none" strike="noStrike" kern="1200" baseline="0" dirty="0" smtClean="0">
                          <a:effectLst/>
                        </a:rPr>
                        <a:t>  </a:t>
                      </a:r>
                      <a:r>
                        <a:rPr lang="es-ES_tradnl" sz="2000" u="none" strike="noStrike" kern="1200" dirty="0" smtClean="0">
                          <a:effectLst/>
                        </a:rPr>
                        <a:t>2011- 2015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6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u="none" strike="noStrike" kern="1200" dirty="0" smtClean="0">
                          <a:effectLst/>
                        </a:rPr>
                        <a:t>RENIEC               2012</a:t>
                      </a:r>
                      <a:r>
                        <a:rPr lang="es-ES_tradnl" sz="2000" u="none" strike="noStrike" kern="1200" baseline="0" dirty="0" smtClean="0">
                          <a:effectLst/>
                        </a:rPr>
                        <a:t> -2015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697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u="none" strike="noStrike" kern="1200" dirty="0" smtClean="0">
                          <a:effectLst/>
                        </a:rPr>
                        <a:t>MIDIS: PROGRAMA JUNTOS              2012</a:t>
                      </a:r>
                      <a:r>
                        <a:rPr lang="es-ES_tradnl" sz="2000" u="none" strike="noStrike" kern="1200" baseline="0" dirty="0" smtClean="0">
                          <a:effectLst/>
                        </a:rPr>
                        <a:t>-2015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7" name="41 Grupo"/>
          <p:cNvGrpSpPr/>
          <p:nvPr/>
        </p:nvGrpSpPr>
        <p:grpSpPr>
          <a:xfrm>
            <a:off x="845463" y="2996952"/>
            <a:ext cx="1727424" cy="936104"/>
            <a:chOff x="845463" y="2996952"/>
            <a:chExt cx="1727424" cy="936104"/>
          </a:xfrm>
        </p:grpSpPr>
        <p:grpSp>
          <p:nvGrpSpPr>
            <p:cNvPr id="8" name="40 Grupo"/>
            <p:cNvGrpSpPr/>
            <p:nvPr/>
          </p:nvGrpSpPr>
          <p:grpSpPr>
            <a:xfrm>
              <a:off x="845463" y="3429000"/>
              <a:ext cx="1727424" cy="504056"/>
              <a:chOff x="845463" y="3429000"/>
              <a:chExt cx="1727424" cy="504056"/>
            </a:xfrm>
          </p:grpSpPr>
          <p:cxnSp>
            <p:nvCxnSpPr>
              <p:cNvPr id="24" name="23 Conector recto"/>
              <p:cNvCxnSpPr/>
              <p:nvPr/>
            </p:nvCxnSpPr>
            <p:spPr>
              <a:xfrm>
                <a:off x="845463" y="3429000"/>
                <a:ext cx="17274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 de flecha"/>
              <p:cNvCxnSpPr/>
              <p:nvPr/>
            </p:nvCxnSpPr>
            <p:spPr>
              <a:xfrm>
                <a:off x="899592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 de flecha"/>
              <p:cNvCxnSpPr/>
              <p:nvPr/>
            </p:nvCxnSpPr>
            <p:spPr>
              <a:xfrm>
                <a:off x="1331640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 de flecha"/>
              <p:cNvCxnSpPr/>
              <p:nvPr/>
            </p:nvCxnSpPr>
            <p:spPr>
              <a:xfrm>
                <a:off x="1835696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27 Conector recto"/>
            <p:cNvCxnSpPr>
              <a:stCxn id="15" idx="2"/>
            </p:cNvCxnSpPr>
            <p:nvPr/>
          </p:nvCxnSpPr>
          <p:spPr>
            <a:xfrm>
              <a:off x="2572887" y="2996952"/>
              <a:ext cx="0" cy="43204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28 Grupo"/>
          <p:cNvGrpSpPr/>
          <p:nvPr/>
        </p:nvGrpSpPr>
        <p:grpSpPr>
          <a:xfrm>
            <a:off x="2555776" y="3429000"/>
            <a:ext cx="1727424" cy="504056"/>
            <a:chOff x="2627784" y="3789040"/>
            <a:chExt cx="1727424" cy="504056"/>
          </a:xfrm>
        </p:grpSpPr>
        <p:cxnSp>
          <p:nvCxnSpPr>
            <p:cNvPr id="30" name="29 Conector recto"/>
            <p:cNvCxnSpPr/>
            <p:nvPr/>
          </p:nvCxnSpPr>
          <p:spPr>
            <a:xfrm>
              <a:off x="2627784" y="3789040"/>
              <a:ext cx="172742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>
              <a:off x="3330753" y="3789040"/>
              <a:ext cx="0" cy="5040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>
              <a:off x="3762801" y="3789040"/>
              <a:ext cx="0" cy="5040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>
              <a:off x="4266857" y="3789040"/>
              <a:ext cx="0" cy="5040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35 CuadroTexto"/>
          <p:cNvSpPr txBox="1"/>
          <p:nvPr/>
        </p:nvSpPr>
        <p:spPr>
          <a:xfrm>
            <a:off x="5796136" y="126876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ENTIDADES NACIONALES</a:t>
            </a:r>
            <a:endParaRPr lang="es-MX" sz="1600" b="1" dirty="0"/>
          </a:p>
        </p:txBody>
      </p:sp>
      <p:grpSp>
        <p:nvGrpSpPr>
          <p:cNvPr id="10" name="38 Grupo"/>
          <p:cNvGrpSpPr/>
          <p:nvPr/>
        </p:nvGrpSpPr>
        <p:grpSpPr>
          <a:xfrm>
            <a:off x="4716016" y="3789040"/>
            <a:ext cx="3672408" cy="2664296"/>
            <a:chOff x="4716016" y="3789040"/>
            <a:chExt cx="3672408" cy="2664296"/>
          </a:xfrm>
        </p:grpSpPr>
        <p:sp>
          <p:nvSpPr>
            <p:cNvPr id="37" name="36 Cerrar llave"/>
            <p:cNvSpPr/>
            <p:nvPr/>
          </p:nvSpPr>
          <p:spPr>
            <a:xfrm>
              <a:off x="4716016" y="3789040"/>
              <a:ext cx="432048" cy="266429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292080" y="5013176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ENTIDADES REGIONALES </a:t>
              </a:r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539552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2010 - 2013</a:t>
            </a:r>
            <a:endParaRPr lang="es-MX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843808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2012 - 2014</a:t>
            </a:r>
            <a:endParaRPr lang="es-MX" dirty="0"/>
          </a:p>
        </p:txBody>
      </p:sp>
      <p:sp>
        <p:nvSpPr>
          <p:cNvPr id="40" name="24 CuadroTexto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Convenios de Apoyo al Programa Articulado Nutricional EURO-PAN</a:t>
            </a:r>
          </a:p>
        </p:txBody>
      </p:sp>
    </p:spTree>
    <p:extLst>
      <p:ext uri="{BB962C8B-B14F-4D97-AF65-F5344CB8AC3E}">
        <p14:creationId xmlns:p14="http://schemas.microsoft.com/office/powerpoint/2010/main" val="25356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650422" y="1051443"/>
            <a:ext cx="7915275" cy="33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s-PE" sz="2200" b="1" dirty="0" smtClean="0"/>
              <a:t>Mecanismos de Cooperación externa</a:t>
            </a:r>
            <a:endParaRPr lang="es-PE" sz="2200" b="1" dirty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s-PE" sz="2200" b="1" dirty="0" smtClean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s-PE" sz="2200" b="1" dirty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s-PE" sz="2200" b="1" dirty="0" smtClean="0"/>
              <a:t>Convenios de Apoyo Presupuestal como Instrumento de PPR</a:t>
            </a:r>
            <a:endParaRPr lang="es-PE" sz="2200" b="1" dirty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s-PE" sz="2200" b="1" dirty="0" smtClean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s-PE" sz="2200" b="1" dirty="0" smtClean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s-PE" sz="2200" b="1" dirty="0" smtClean="0"/>
              <a:t>Resultados</a:t>
            </a:r>
            <a:endParaRPr lang="es-PE" sz="2200" b="1" dirty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ES" sz="22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247383"/>
            <a:ext cx="7886700" cy="430887"/>
          </a:xfrm>
        </p:spPr>
        <p:txBody>
          <a:bodyPr wrap="square">
            <a:spAutoFit/>
          </a:bodyPr>
          <a:lstStyle/>
          <a:p>
            <a:r>
              <a:rPr lang="es-PE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Índice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585082" y="6446292"/>
            <a:ext cx="436302" cy="3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27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92080" y="0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1772816"/>
            <a:ext cx="4354702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PE" sz="2400" b="1" dirty="0" smtClean="0">
                <a:solidFill>
                  <a:schemeClr val="tx1"/>
                </a:solidFill>
              </a:rPr>
              <a:t>MINISTERIO </a:t>
            </a:r>
            <a:r>
              <a:rPr lang="es-PE" sz="2400" b="1" dirty="0">
                <a:solidFill>
                  <a:schemeClr val="tx1"/>
                </a:solidFill>
              </a:rPr>
              <a:t>DE </a:t>
            </a:r>
            <a:r>
              <a:rPr lang="es-PE" sz="2400" b="1" dirty="0" smtClean="0">
                <a:solidFill>
                  <a:schemeClr val="tx1"/>
                </a:solidFill>
              </a:rPr>
              <a:t>ECONOMÍA Y FINANZAS </a:t>
            </a:r>
            <a:r>
              <a:rPr lang="es-PE" sz="2400" b="1" dirty="0">
                <a:solidFill>
                  <a:schemeClr val="tx1"/>
                </a:solidFill>
              </a:rPr>
              <a:t>(DGPP</a:t>
            </a:r>
            <a:r>
              <a:rPr lang="es-PE" sz="2400" b="1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85359" y="4005064"/>
          <a:ext cx="2710577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196"/>
                <a:gridCol w="591228"/>
                <a:gridCol w="518051"/>
                <a:gridCol w="518051"/>
                <a:gridCol w="518051"/>
              </a:tblGrid>
              <a:tr h="230425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u="none" strike="noStrike" dirty="0" smtClean="0">
                          <a:effectLst/>
                        </a:rPr>
                        <a:t>GR </a:t>
                      </a:r>
                      <a:r>
                        <a:rPr lang="es-ES_tradnl" sz="2000" u="none" strike="noStrike" baseline="0" dirty="0" smtClean="0">
                          <a:effectLst/>
                        </a:rPr>
                        <a:t> AREQUIPA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 smtClean="0">
                          <a:effectLst/>
                        </a:rPr>
                        <a:t>GR CUSCO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 smtClean="0">
                          <a:effectLst/>
                        </a:rPr>
                        <a:t>GR MADRE DE DIOS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 PIURA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 PUNO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4788024" y="1916832"/>
            <a:ext cx="975179" cy="1152128"/>
            <a:chOff x="4788024" y="1844824"/>
            <a:chExt cx="975179" cy="1152128"/>
          </a:xfrm>
        </p:grpSpPr>
        <p:cxnSp>
          <p:nvCxnSpPr>
            <p:cNvPr id="19" name="18 Conector recto de flecha"/>
            <p:cNvCxnSpPr/>
            <p:nvPr/>
          </p:nvCxnSpPr>
          <p:spPr>
            <a:xfrm flipV="1">
              <a:off x="4822248" y="1844824"/>
              <a:ext cx="901880" cy="2160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4788025" y="2420888"/>
              <a:ext cx="97517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4788024" y="2780928"/>
              <a:ext cx="936104" cy="2160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22 Tabla"/>
          <p:cNvGraphicFramePr>
            <a:graphicFrameLocks noGrp="1"/>
          </p:cNvGraphicFramePr>
          <p:nvPr>
            <p:extLst/>
          </p:nvPr>
        </p:nvGraphicFramePr>
        <p:xfrm>
          <a:off x="5940152" y="1772816"/>
          <a:ext cx="2951039" cy="151216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51039"/>
              </a:tblGrid>
              <a:tr h="4930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MINCETUR</a:t>
                      </a:r>
                      <a:r>
                        <a:rPr lang="es-ES_tradnl" sz="20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2013 - 2015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342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PROMPERU     2013</a:t>
                      </a:r>
                      <a:r>
                        <a:rPr lang="es-ES_tradnl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- 2015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847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MINAM            2013</a:t>
                      </a:r>
                      <a:r>
                        <a:rPr lang="es-ES_tradnl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- 2015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45" name="44 Grupo"/>
          <p:cNvGrpSpPr/>
          <p:nvPr/>
        </p:nvGrpSpPr>
        <p:grpSpPr>
          <a:xfrm>
            <a:off x="1331640" y="2996952"/>
            <a:ext cx="2520280" cy="936104"/>
            <a:chOff x="1331640" y="2996952"/>
            <a:chExt cx="2520280" cy="936104"/>
          </a:xfrm>
        </p:grpSpPr>
        <p:grpSp>
          <p:nvGrpSpPr>
            <p:cNvPr id="41" name="40 Grupo"/>
            <p:cNvGrpSpPr/>
            <p:nvPr/>
          </p:nvGrpSpPr>
          <p:grpSpPr>
            <a:xfrm>
              <a:off x="1331640" y="3429000"/>
              <a:ext cx="1152128" cy="504056"/>
              <a:chOff x="845463" y="3429000"/>
              <a:chExt cx="1727424" cy="504056"/>
            </a:xfrm>
          </p:grpSpPr>
          <p:cxnSp>
            <p:nvCxnSpPr>
              <p:cNvPr id="24" name="23 Conector recto"/>
              <p:cNvCxnSpPr/>
              <p:nvPr/>
            </p:nvCxnSpPr>
            <p:spPr>
              <a:xfrm>
                <a:off x="845463" y="3429000"/>
                <a:ext cx="17274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 de flecha"/>
              <p:cNvCxnSpPr/>
              <p:nvPr/>
            </p:nvCxnSpPr>
            <p:spPr>
              <a:xfrm>
                <a:off x="899592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 de flecha"/>
              <p:cNvCxnSpPr/>
              <p:nvPr/>
            </p:nvCxnSpPr>
            <p:spPr>
              <a:xfrm>
                <a:off x="1817139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27 Conector recto"/>
            <p:cNvCxnSpPr/>
            <p:nvPr/>
          </p:nvCxnSpPr>
          <p:spPr>
            <a:xfrm>
              <a:off x="2555776" y="2996952"/>
              <a:ext cx="0" cy="43204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28 Grupo"/>
            <p:cNvGrpSpPr/>
            <p:nvPr/>
          </p:nvGrpSpPr>
          <p:grpSpPr>
            <a:xfrm>
              <a:off x="1835696" y="3429000"/>
              <a:ext cx="2016224" cy="504056"/>
              <a:chOff x="2627784" y="3789040"/>
              <a:chExt cx="2016224" cy="504056"/>
            </a:xfrm>
          </p:grpSpPr>
          <p:cxnSp>
            <p:nvCxnSpPr>
              <p:cNvPr id="30" name="29 Conector recto"/>
              <p:cNvCxnSpPr/>
              <p:nvPr/>
            </p:nvCxnSpPr>
            <p:spPr>
              <a:xfrm>
                <a:off x="2627784" y="3789040"/>
                <a:ext cx="20162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 de flecha"/>
              <p:cNvCxnSpPr/>
              <p:nvPr/>
            </p:nvCxnSpPr>
            <p:spPr>
              <a:xfrm>
                <a:off x="3330753" y="378904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 de flecha"/>
              <p:cNvCxnSpPr/>
              <p:nvPr/>
            </p:nvCxnSpPr>
            <p:spPr>
              <a:xfrm>
                <a:off x="3923928" y="378904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 de flecha"/>
              <p:cNvCxnSpPr/>
              <p:nvPr/>
            </p:nvCxnSpPr>
            <p:spPr>
              <a:xfrm>
                <a:off x="4644008" y="378904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35 CuadroTexto"/>
          <p:cNvSpPr txBox="1"/>
          <p:nvPr/>
        </p:nvSpPr>
        <p:spPr>
          <a:xfrm>
            <a:off x="5796136" y="126876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ENTIDADES NACIONALES</a:t>
            </a:r>
            <a:endParaRPr lang="es-MX" sz="16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4427984" y="3789040"/>
            <a:ext cx="3672408" cy="2664296"/>
            <a:chOff x="4716016" y="3789040"/>
            <a:chExt cx="3672408" cy="2664296"/>
          </a:xfrm>
        </p:grpSpPr>
        <p:sp>
          <p:nvSpPr>
            <p:cNvPr id="37" name="36 Cerrar llave"/>
            <p:cNvSpPr/>
            <p:nvPr/>
          </p:nvSpPr>
          <p:spPr>
            <a:xfrm>
              <a:off x="4716016" y="3789040"/>
              <a:ext cx="432048" cy="266429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292080" y="44371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ENTIDADES REGIONALES </a:t>
              </a:r>
            </a:p>
            <a:p>
              <a:pPr algn="ctr"/>
              <a:endParaRPr lang="es-MX" sz="1600" b="1" dirty="0" smtClean="0"/>
            </a:p>
            <a:p>
              <a:pPr algn="ctr"/>
              <a:r>
                <a:rPr lang="es-MX" sz="1600" b="1" dirty="0" smtClean="0"/>
                <a:t>Convenios de Apoyo Presupuestario al PP 0035 Gestión Sostenible de Recursos Naturales</a:t>
              </a:r>
            </a:p>
          </p:txBody>
        </p:sp>
      </p:grpSp>
      <p:sp>
        <p:nvSpPr>
          <p:cNvPr id="34" name="33 CuadroTexto"/>
          <p:cNvSpPr txBox="1"/>
          <p:nvPr/>
        </p:nvSpPr>
        <p:spPr>
          <a:xfrm>
            <a:off x="1907704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2014 - 2015</a:t>
            </a:r>
            <a:endParaRPr lang="es-MX" dirty="0"/>
          </a:p>
        </p:txBody>
      </p:sp>
      <p:sp>
        <p:nvSpPr>
          <p:cNvPr id="35" name="24 CuadroTexto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s-MX" dirty="0"/>
              <a:t>Convenios </a:t>
            </a:r>
            <a:r>
              <a:rPr lang="es-MX" dirty="0" smtClean="0"/>
              <a:t>en el marco del </a:t>
            </a:r>
            <a:r>
              <a:rPr lang="es-PE" dirty="0" smtClean="0"/>
              <a:t>Apoyo </a:t>
            </a:r>
            <a:r>
              <a:rPr lang="es-PE" dirty="0"/>
              <a:t>a la Política de Promoción de las Exportaciones de Productos Ecológicos – EUROECOTRADE</a:t>
            </a:r>
            <a:r>
              <a:rPr lang="es-PE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28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92080" y="0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1772816"/>
            <a:ext cx="4354702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PE" sz="2400" b="1" dirty="0" smtClean="0">
                <a:solidFill>
                  <a:schemeClr val="tx1"/>
                </a:solidFill>
              </a:rPr>
              <a:t>MINISTERIO </a:t>
            </a:r>
            <a:r>
              <a:rPr lang="es-PE" sz="2400" b="1" dirty="0">
                <a:solidFill>
                  <a:schemeClr val="tx1"/>
                </a:solidFill>
              </a:rPr>
              <a:t>DE </a:t>
            </a:r>
            <a:r>
              <a:rPr lang="es-PE" sz="2400" b="1" dirty="0" smtClean="0">
                <a:solidFill>
                  <a:schemeClr val="tx1"/>
                </a:solidFill>
              </a:rPr>
              <a:t>ECONOMÍA Y FINANZAS </a:t>
            </a:r>
            <a:r>
              <a:rPr lang="es-PE" sz="2400" b="1" dirty="0">
                <a:solidFill>
                  <a:schemeClr val="tx1"/>
                </a:solidFill>
              </a:rPr>
              <a:t>(DGPP</a:t>
            </a:r>
            <a:r>
              <a:rPr lang="es-PE" sz="2400" b="1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defRPr/>
            </a:pPr>
            <a:endParaRPr lang="es-PE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043609" y="4005064"/>
          <a:ext cx="2952326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/>
                <a:gridCol w="509389"/>
                <a:gridCol w="532851"/>
                <a:gridCol w="466899"/>
                <a:gridCol w="466899"/>
                <a:gridCol w="466899"/>
              </a:tblGrid>
              <a:tr h="23042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E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 1: Ayacucho</a:t>
                      </a:r>
                      <a:endParaRPr lang="es-PE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 2: Arequipa</a:t>
                      </a: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E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 3: Callao</a:t>
                      </a:r>
                      <a:endParaRPr lang="es-PE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E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CG 4: La Libertad </a:t>
                      </a:r>
                      <a:endParaRPr lang="es-PE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 5: San Martin 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 6: Tacna 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3" name="17 Grupo"/>
          <p:cNvGrpSpPr/>
          <p:nvPr/>
        </p:nvGrpSpPr>
        <p:grpSpPr>
          <a:xfrm>
            <a:off x="4788024" y="1916832"/>
            <a:ext cx="975179" cy="1152128"/>
            <a:chOff x="4788024" y="1844824"/>
            <a:chExt cx="975179" cy="1152128"/>
          </a:xfrm>
        </p:grpSpPr>
        <p:cxnSp>
          <p:nvCxnSpPr>
            <p:cNvPr id="19" name="18 Conector recto de flecha"/>
            <p:cNvCxnSpPr/>
            <p:nvPr/>
          </p:nvCxnSpPr>
          <p:spPr>
            <a:xfrm flipV="1">
              <a:off x="4822248" y="1844824"/>
              <a:ext cx="901880" cy="2160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4788025" y="2420888"/>
              <a:ext cx="97517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4788024" y="2780928"/>
              <a:ext cx="936104" cy="2160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22 Tabla"/>
          <p:cNvGraphicFramePr>
            <a:graphicFrameLocks noGrp="1"/>
          </p:cNvGraphicFramePr>
          <p:nvPr>
            <p:extLst/>
          </p:nvPr>
        </p:nvGraphicFramePr>
        <p:xfrm>
          <a:off x="5940152" y="1772816"/>
          <a:ext cx="2951039" cy="151216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51039"/>
              </a:tblGrid>
              <a:tr h="4930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DEVIDA</a:t>
                      </a:r>
                      <a:r>
                        <a:rPr lang="es-ES_tradnl" sz="20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2015 - 2017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342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MININTER</a:t>
                      </a:r>
                      <a:r>
                        <a:rPr lang="es-ES_tradnl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2015 - 2017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847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_tradnl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AGRICULTURA 2015 - 2016</a:t>
                      </a:r>
                      <a:endParaRPr lang="es-PE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7" name="44 Grupo"/>
          <p:cNvGrpSpPr/>
          <p:nvPr/>
        </p:nvGrpSpPr>
        <p:grpSpPr>
          <a:xfrm>
            <a:off x="1115616" y="2996952"/>
            <a:ext cx="2736304" cy="936104"/>
            <a:chOff x="1331640" y="2996952"/>
            <a:chExt cx="2520280" cy="936104"/>
          </a:xfrm>
        </p:grpSpPr>
        <p:grpSp>
          <p:nvGrpSpPr>
            <p:cNvPr id="8" name="40 Grupo"/>
            <p:cNvGrpSpPr/>
            <p:nvPr/>
          </p:nvGrpSpPr>
          <p:grpSpPr>
            <a:xfrm>
              <a:off x="1331640" y="3429000"/>
              <a:ext cx="1152128" cy="504056"/>
              <a:chOff x="845463" y="3429000"/>
              <a:chExt cx="1727424" cy="504056"/>
            </a:xfrm>
          </p:grpSpPr>
          <p:cxnSp>
            <p:nvCxnSpPr>
              <p:cNvPr id="24" name="23 Conector recto"/>
              <p:cNvCxnSpPr/>
              <p:nvPr/>
            </p:nvCxnSpPr>
            <p:spPr>
              <a:xfrm>
                <a:off x="845463" y="3429000"/>
                <a:ext cx="17274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 de flecha"/>
              <p:cNvCxnSpPr/>
              <p:nvPr/>
            </p:nvCxnSpPr>
            <p:spPr>
              <a:xfrm>
                <a:off x="899592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 de flecha"/>
              <p:cNvCxnSpPr/>
              <p:nvPr/>
            </p:nvCxnSpPr>
            <p:spPr>
              <a:xfrm>
                <a:off x="1817139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27 Conector recto"/>
            <p:cNvCxnSpPr/>
            <p:nvPr/>
          </p:nvCxnSpPr>
          <p:spPr>
            <a:xfrm>
              <a:off x="2555776" y="2996952"/>
              <a:ext cx="0" cy="43204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28 Grupo"/>
            <p:cNvGrpSpPr/>
            <p:nvPr/>
          </p:nvGrpSpPr>
          <p:grpSpPr>
            <a:xfrm>
              <a:off x="1835696" y="3429000"/>
              <a:ext cx="2016224" cy="504056"/>
              <a:chOff x="2627784" y="3789040"/>
              <a:chExt cx="2016224" cy="504056"/>
            </a:xfrm>
          </p:grpSpPr>
          <p:cxnSp>
            <p:nvCxnSpPr>
              <p:cNvPr id="30" name="29 Conector recto"/>
              <p:cNvCxnSpPr/>
              <p:nvPr/>
            </p:nvCxnSpPr>
            <p:spPr>
              <a:xfrm>
                <a:off x="2627784" y="3789040"/>
                <a:ext cx="20162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 de flecha"/>
              <p:cNvCxnSpPr/>
              <p:nvPr/>
            </p:nvCxnSpPr>
            <p:spPr>
              <a:xfrm>
                <a:off x="3330753" y="378904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 de flecha"/>
              <p:cNvCxnSpPr/>
              <p:nvPr/>
            </p:nvCxnSpPr>
            <p:spPr>
              <a:xfrm>
                <a:off x="3923928" y="378904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 de flecha"/>
              <p:cNvCxnSpPr/>
              <p:nvPr/>
            </p:nvCxnSpPr>
            <p:spPr>
              <a:xfrm>
                <a:off x="4644008" y="378904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35 CuadroTexto"/>
          <p:cNvSpPr txBox="1"/>
          <p:nvPr/>
        </p:nvSpPr>
        <p:spPr>
          <a:xfrm>
            <a:off x="5796136" y="126876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ENTIDADES NACIONALES</a:t>
            </a:r>
            <a:endParaRPr lang="es-MX" sz="1600" b="1" dirty="0"/>
          </a:p>
        </p:txBody>
      </p:sp>
      <p:grpSp>
        <p:nvGrpSpPr>
          <p:cNvPr id="10" name="38 Grupo"/>
          <p:cNvGrpSpPr/>
          <p:nvPr/>
        </p:nvGrpSpPr>
        <p:grpSpPr>
          <a:xfrm>
            <a:off x="4427984" y="3789040"/>
            <a:ext cx="3672408" cy="2710175"/>
            <a:chOff x="4716016" y="3789040"/>
            <a:chExt cx="3672408" cy="2710175"/>
          </a:xfrm>
        </p:grpSpPr>
        <p:sp>
          <p:nvSpPr>
            <p:cNvPr id="37" name="36 Cerrar llave"/>
            <p:cNvSpPr/>
            <p:nvPr/>
          </p:nvSpPr>
          <p:spPr>
            <a:xfrm>
              <a:off x="4716016" y="3789040"/>
              <a:ext cx="432048" cy="266429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292080" y="4437112"/>
              <a:ext cx="30963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ENTIDADES REGIONALES</a:t>
              </a:r>
            </a:p>
            <a:p>
              <a:pPr algn="ctr"/>
              <a:endParaRPr lang="es-MX" sz="1600" b="1" dirty="0" smtClean="0"/>
            </a:p>
            <a:p>
              <a:pPr lvl="0" algn="ctr"/>
              <a:r>
                <a:rPr lang="es-MX" sz="1600" b="1" dirty="0" smtClean="0"/>
                <a:t>Convenios de Apoyo Presupuestario al Programa  PP 0051   Prevención y Tratamiento del Consumo de Drogas. </a:t>
              </a:r>
            </a:p>
            <a:p>
              <a:pPr algn="ctr"/>
              <a:r>
                <a:rPr lang="es-MX" sz="1600" b="1" dirty="0" smtClean="0"/>
                <a:t>  </a:t>
              </a:r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1331640" y="63720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2015 - 2016</a:t>
            </a:r>
            <a:endParaRPr lang="es-MX" dirty="0"/>
          </a:p>
        </p:txBody>
      </p:sp>
      <p:sp>
        <p:nvSpPr>
          <p:cNvPr id="34" name="24 CuadroTexto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Convenios </a:t>
            </a:r>
            <a:r>
              <a:rPr lang="es-MX" dirty="0" smtClean="0"/>
              <a:t>en el marco del </a:t>
            </a:r>
            <a:r>
              <a:rPr lang="es-MX" dirty="0"/>
              <a:t>Apoyo Presupuestario a la Estrategia Nacional de Lucha contra las Drogas</a:t>
            </a:r>
          </a:p>
        </p:txBody>
      </p:sp>
    </p:spTree>
    <p:extLst>
      <p:ext uri="{BB962C8B-B14F-4D97-AF65-F5344CB8AC3E}">
        <p14:creationId xmlns:p14="http://schemas.microsoft.com/office/powerpoint/2010/main" val="19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92080" y="0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67544" y="1340768"/>
            <a:ext cx="3456384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 sz="2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2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PE" sz="2200" b="1" dirty="0" smtClean="0">
                <a:solidFill>
                  <a:schemeClr val="tx1"/>
                </a:solidFill>
              </a:rPr>
              <a:t>MINISTERIO </a:t>
            </a:r>
            <a:r>
              <a:rPr lang="es-PE" sz="2200" b="1" dirty="0">
                <a:solidFill>
                  <a:schemeClr val="tx1"/>
                </a:solidFill>
              </a:rPr>
              <a:t>DE </a:t>
            </a:r>
            <a:r>
              <a:rPr lang="es-PE" sz="2200" b="1" dirty="0" smtClean="0">
                <a:solidFill>
                  <a:schemeClr val="tx1"/>
                </a:solidFill>
              </a:rPr>
              <a:t>ECONOMÍA Y FINANZAS </a:t>
            </a:r>
            <a:r>
              <a:rPr lang="es-PE" sz="2200" b="1" dirty="0">
                <a:solidFill>
                  <a:schemeClr val="tx1"/>
                </a:solidFill>
              </a:rPr>
              <a:t>(DGPP</a:t>
            </a:r>
            <a:r>
              <a:rPr lang="es-PE" sz="2200" b="1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defRPr/>
            </a:pPr>
            <a:endParaRPr lang="es-PE" sz="2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/>
          </p:nvPr>
        </p:nvGraphicFramePr>
        <p:xfrm>
          <a:off x="3635896" y="3284984"/>
          <a:ext cx="1728192" cy="23042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44643"/>
                <a:gridCol w="883549"/>
              </a:tblGrid>
              <a:tr h="230425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u="none" strike="noStrike" dirty="0" smtClean="0">
                          <a:effectLst/>
                        </a:rPr>
                        <a:t>GR  </a:t>
                      </a:r>
                      <a:r>
                        <a:rPr lang="es-ES_tradnl" sz="2000" u="none" strike="noStrike" dirty="0">
                          <a:effectLst/>
                        </a:rPr>
                        <a:t>AMAZONAS</a:t>
                      </a:r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 smtClean="0">
                          <a:effectLst/>
                        </a:rPr>
                        <a:t>GR  </a:t>
                      </a:r>
                      <a:r>
                        <a:rPr lang="es-PE" sz="2000" u="none" strike="noStrike" dirty="0">
                          <a:effectLst/>
                        </a:rPr>
                        <a:t>CAJAMARCA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5508104" y="3965285"/>
            <a:ext cx="3096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Convenios de Apoyo al Programa Presupuestal  0002 Salud Materno Neonatal</a:t>
            </a:r>
            <a:endParaRPr lang="es-MX" sz="20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707904" y="56612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2014 - 2016</a:t>
            </a:r>
            <a:endParaRPr lang="es-MX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4788024" y="1484784"/>
            <a:ext cx="2952328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 sz="2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PE" sz="2000" b="1" dirty="0" smtClean="0">
                <a:solidFill>
                  <a:schemeClr val="tx1"/>
                </a:solidFill>
              </a:rPr>
              <a:t>SEGURO INTEGRAL DE SALUD (SIS) - MINSA</a:t>
            </a:r>
          </a:p>
          <a:p>
            <a:pPr algn="ctr">
              <a:defRPr/>
            </a:pPr>
            <a:endParaRPr lang="es-PE" sz="2000" b="1" dirty="0">
              <a:solidFill>
                <a:schemeClr val="tx1"/>
              </a:solidFill>
            </a:endParaRPr>
          </a:p>
        </p:txBody>
      </p:sp>
      <p:sp>
        <p:nvSpPr>
          <p:cNvPr id="44" name="43 Flecha derecha"/>
          <p:cNvSpPr/>
          <p:nvPr/>
        </p:nvSpPr>
        <p:spPr>
          <a:xfrm>
            <a:off x="4427984" y="184482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Flecha derecha"/>
          <p:cNvSpPr/>
          <p:nvPr/>
        </p:nvSpPr>
        <p:spPr>
          <a:xfrm rot="10800000">
            <a:off x="4159654" y="184482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7" name="44 Grupo"/>
          <p:cNvGrpSpPr/>
          <p:nvPr/>
        </p:nvGrpSpPr>
        <p:grpSpPr>
          <a:xfrm>
            <a:off x="3635896" y="2348880"/>
            <a:ext cx="1512168" cy="936104"/>
            <a:chOff x="1729579" y="2996952"/>
            <a:chExt cx="1392786" cy="936104"/>
          </a:xfrm>
        </p:grpSpPr>
        <p:grpSp>
          <p:nvGrpSpPr>
            <p:cNvPr id="48" name="40 Grupo"/>
            <p:cNvGrpSpPr/>
            <p:nvPr/>
          </p:nvGrpSpPr>
          <p:grpSpPr>
            <a:xfrm>
              <a:off x="1729579" y="3429000"/>
              <a:ext cx="1127494" cy="504056"/>
              <a:chOff x="1442106" y="3429000"/>
              <a:chExt cx="1690489" cy="504056"/>
            </a:xfrm>
          </p:grpSpPr>
          <p:cxnSp>
            <p:nvCxnSpPr>
              <p:cNvPr id="55" name="54 Conector recto"/>
              <p:cNvCxnSpPr/>
              <p:nvPr/>
            </p:nvCxnSpPr>
            <p:spPr>
              <a:xfrm>
                <a:off x="1442106" y="3429000"/>
                <a:ext cx="113078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55 Conector recto de flecha"/>
              <p:cNvCxnSpPr/>
              <p:nvPr/>
            </p:nvCxnSpPr>
            <p:spPr>
              <a:xfrm>
                <a:off x="1839868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 de flecha"/>
              <p:cNvCxnSpPr/>
              <p:nvPr/>
            </p:nvCxnSpPr>
            <p:spPr>
              <a:xfrm>
                <a:off x="3132595" y="3429000"/>
                <a:ext cx="0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48 Conector recto"/>
            <p:cNvCxnSpPr/>
            <p:nvPr/>
          </p:nvCxnSpPr>
          <p:spPr>
            <a:xfrm>
              <a:off x="2525457" y="2996952"/>
              <a:ext cx="0" cy="43204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>
              <a:off x="1835696" y="3429000"/>
              <a:ext cx="128666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24 CuadroTexto"/>
          <p:cNvSpPr txBox="1"/>
          <p:nvPr/>
        </p:nvSpPr>
        <p:spPr>
          <a:xfrm>
            <a:off x="0" y="-931"/>
            <a:ext cx="9144000" cy="757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s-MX" dirty="0"/>
              <a:t>Convenios de </a:t>
            </a:r>
            <a:r>
              <a:rPr lang="es-ES" dirty="0">
                <a:solidFill>
                  <a:schemeClr val="bg1"/>
                </a:solidFill>
              </a:rPr>
              <a:t>Apoyo al Programa </a:t>
            </a:r>
            <a:r>
              <a:rPr lang="es-MX" dirty="0">
                <a:solidFill>
                  <a:schemeClr val="bg1"/>
                </a:solidFill>
              </a:rPr>
              <a:t>Apoyo a la Política de Aseguramiento Universal en Salud en el Perú</a:t>
            </a:r>
          </a:p>
        </p:txBody>
      </p:sp>
    </p:spTree>
    <p:extLst>
      <p:ext uri="{BB962C8B-B14F-4D97-AF65-F5344CB8AC3E}">
        <p14:creationId xmlns:p14="http://schemas.microsoft.com/office/powerpoint/2010/main" val="15541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Convenios de Apoyo al Programa Articulado Nutricional </a:t>
            </a:r>
            <a:r>
              <a:rPr lang="es-MX" b="1" dirty="0" smtClean="0">
                <a:solidFill>
                  <a:schemeClr val="bg1"/>
                </a:solidFill>
              </a:rPr>
              <a:t>EURO-PAN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Monto desembolsado</a:t>
            </a:r>
            <a:endParaRPr lang="es-MX" b="1" dirty="0">
              <a:solidFill>
                <a:schemeClr val="bg1"/>
              </a:solidFill>
            </a:endParaRPr>
          </a:p>
        </p:txBody>
      </p:sp>
      <p:graphicFrame>
        <p:nvGraphicFramePr>
          <p:cNvPr id="156675" name="Group 3"/>
          <p:cNvGraphicFramePr>
            <a:graphicFrameLocks noGrp="1"/>
          </p:cNvGraphicFramePr>
          <p:nvPr>
            <p:extLst/>
          </p:nvPr>
        </p:nvGraphicFramePr>
        <p:xfrm>
          <a:off x="357188" y="764704"/>
          <a:ext cx="8535292" cy="2346960"/>
        </p:xfrm>
        <a:graphic>
          <a:graphicData uri="http://schemas.openxmlformats.org/drawingml/2006/table">
            <a:tbl>
              <a:tblPr/>
              <a:tblGrid>
                <a:gridCol w="4286820"/>
                <a:gridCol w="864096"/>
                <a:gridCol w="1008112"/>
                <a:gridCol w="792088"/>
                <a:gridCol w="864096"/>
                <a:gridCol w="72008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Presupuesto Indicativo  (millones </a:t>
                      </a: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 </a:t>
                      </a:r>
                      <a:r>
                        <a:rPr kumimoji="0" lang="es-P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S/.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s-P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2010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Total Apurímac (20 distritos)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  <a:endParaRPr lang="es-MX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Ayacucho (20 distritos)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Huancavelica  (14 distritos)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Desembolsado*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22.8</a:t>
                      </a:r>
                      <a:endParaRPr kumimoji="0" lang="es-P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26.91</a:t>
                      </a:r>
                      <a:endParaRPr kumimoji="0" lang="es-P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32.72</a:t>
                      </a:r>
                      <a:endParaRPr kumimoji="0" lang="es-P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33.94</a:t>
                      </a:r>
                      <a:endParaRPr kumimoji="0" lang="es-P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116.37</a:t>
                      </a:r>
                      <a:endParaRPr kumimoji="0" lang="es-PE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Tramos Fijos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Tramos Variables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47" name="Text Box 47"/>
          <p:cNvSpPr txBox="1">
            <a:spLocks noChangeArrowheads="1"/>
          </p:cNvSpPr>
          <p:nvPr/>
        </p:nvSpPr>
        <p:spPr bwMode="auto">
          <a:xfrm>
            <a:off x="467544" y="5085184"/>
            <a:ext cx="2304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PE" b="1" dirty="0"/>
              <a:t>Compromisos</a:t>
            </a:r>
          </a:p>
          <a:p>
            <a:pPr algn="just"/>
            <a:r>
              <a:rPr lang="es-PE" b="1" dirty="0"/>
              <a:t>de </a:t>
            </a:r>
            <a:r>
              <a:rPr lang="es-PE" b="1" dirty="0" smtClean="0"/>
              <a:t>Gestión: Mejora de Capacidades. </a:t>
            </a:r>
            <a:endParaRPr lang="es-PE" b="1" dirty="0">
              <a:solidFill>
                <a:srgbClr val="800000"/>
              </a:solidFill>
            </a:endParaRP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2987824" y="4869160"/>
            <a:ext cx="60486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  <a:tab pos="990600" algn="l"/>
              </a:tabLst>
              <a:defRPr/>
            </a:pPr>
            <a:r>
              <a:rPr lang="es-PE" sz="1600" dirty="0">
                <a:latin typeface="+mn-lt"/>
              </a:rPr>
              <a:t>1. </a:t>
            </a:r>
            <a:r>
              <a:rPr lang="es-PE" sz="1600" dirty="0" smtClean="0">
                <a:latin typeface="+mn-lt"/>
              </a:rPr>
              <a:t>Planificacion </a:t>
            </a:r>
            <a:r>
              <a:rPr lang="es-PE" sz="1600" dirty="0">
                <a:latin typeface="+mn-lt"/>
              </a:rPr>
              <a:t>Operativa</a:t>
            </a:r>
            <a:endParaRPr lang="en-US" sz="1600" dirty="0">
              <a:solidFill>
                <a:srgbClr val="800000"/>
              </a:solidFill>
              <a:latin typeface="+mn-lt"/>
            </a:endParaRPr>
          </a:p>
          <a:p>
            <a:pPr marL="179388" indent="-179388">
              <a:tabLst>
                <a:tab pos="457200" algn="l"/>
                <a:tab pos="990600" algn="l"/>
              </a:tabLst>
              <a:defRPr/>
            </a:pPr>
            <a:r>
              <a:rPr lang="es-PE" sz="1600" dirty="0">
                <a:latin typeface="+mn-lt"/>
              </a:rPr>
              <a:t>2. </a:t>
            </a:r>
            <a:r>
              <a:rPr lang="es-PE" sz="1600" dirty="0" smtClean="0">
                <a:latin typeface="+mn-lt"/>
              </a:rPr>
              <a:t>Ejecución del presupuesto: </a:t>
            </a:r>
            <a:r>
              <a:rPr lang="en-US" sz="1600" dirty="0" smtClean="0">
                <a:latin typeface="+mn-lt"/>
              </a:rPr>
              <a:t>Soporte </a:t>
            </a:r>
            <a:r>
              <a:rPr lang="en-US" sz="1600" dirty="0">
                <a:latin typeface="+mn-lt"/>
              </a:rPr>
              <a:t>Logístico para la adquisición y distribución de los insumos</a:t>
            </a:r>
          </a:p>
          <a:p>
            <a:pPr marL="263525" indent="-263525">
              <a:tabLst>
                <a:tab pos="457200" algn="l"/>
                <a:tab pos="990600" algn="l"/>
              </a:tabLst>
              <a:defRPr/>
            </a:pPr>
            <a:r>
              <a:rPr lang="es-PE" sz="1600" dirty="0">
                <a:latin typeface="+mn-lt"/>
              </a:rPr>
              <a:t>3. </a:t>
            </a:r>
            <a:r>
              <a:rPr lang="es-PE" sz="1600" dirty="0" smtClean="0">
                <a:latin typeface="+mn-lt"/>
              </a:rPr>
              <a:t>Organización de la oferta </a:t>
            </a:r>
            <a:r>
              <a:rPr lang="es-PE" sz="1600" dirty="0">
                <a:latin typeface="+mn-lt"/>
              </a:rPr>
              <a:t>para la producción y entrega de los </a:t>
            </a:r>
            <a:r>
              <a:rPr lang="es-PE" sz="1600" dirty="0" smtClean="0">
                <a:latin typeface="+mn-lt"/>
              </a:rPr>
              <a:t>productos (Servicios)</a:t>
            </a:r>
            <a:endParaRPr lang="es-PE" sz="1600" dirty="0">
              <a:latin typeface="+mn-lt"/>
            </a:endParaRPr>
          </a:p>
          <a:p>
            <a:pPr>
              <a:tabLst>
                <a:tab pos="457200" algn="l"/>
                <a:tab pos="990600" algn="l"/>
              </a:tabLst>
              <a:defRPr/>
            </a:pPr>
            <a:r>
              <a:rPr lang="es-PE" sz="1600" dirty="0">
                <a:latin typeface="+mn-lt"/>
              </a:rPr>
              <a:t>4. Supervisión, Seguimiento y Evaluación</a:t>
            </a:r>
            <a:endParaRPr lang="es-PE" sz="16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149" name="AutoShape 52"/>
          <p:cNvSpPr>
            <a:spLocks/>
          </p:cNvSpPr>
          <p:nvPr/>
        </p:nvSpPr>
        <p:spPr bwMode="auto">
          <a:xfrm>
            <a:off x="2915816" y="4921136"/>
            <a:ext cx="144016" cy="1512168"/>
          </a:xfrm>
          <a:prstGeom prst="leftBrace">
            <a:avLst>
              <a:gd name="adj1" fmla="val 76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51" name="Freeform 53"/>
          <p:cNvSpPr>
            <a:spLocks/>
          </p:cNvSpPr>
          <p:nvPr/>
        </p:nvSpPr>
        <p:spPr bwMode="auto">
          <a:xfrm>
            <a:off x="179512" y="2708920"/>
            <a:ext cx="213742" cy="2808312"/>
          </a:xfrm>
          <a:custGeom>
            <a:avLst/>
            <a:gdLst>
              <a:gd name="T0" fmla="*/ 2147483647 w 282"/>
              <a:gd name="T1" fmla="*/ 0 h 2856"/>
              <a:gd name="T2" fmla="*/ 2147483647 w 282"/>
              <a:gd name="T3" fmla="*/ 0 h 2856"/>
              <a:gd name="T4" fmla="*/ 0 w 282"/>
              <a:gd name="T5" fmla="*/ 2147483647 h 2856"/>
              <a:gd name="T6" fmla="*/ 2147483647 w 282"/>
              <a:gd name="T7" fmla="*/ 2147483647 h 2856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2856"/>
              <a:gd name="T14" fmla="*/ 282 w 282"/>
              <a:gd name="T15" fmla="*/ 2856 h 2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2856">
                <a:moveTo>
                  <a:pt x="282" y="0"/>
                </a:moveTo>
                <a:lnTo>
                  <a:pt x="12" y="0"/>
                </a:lnTo>
                <a:lnTo>
                  <a:pt x="0" y="2856"/>
                </a:lnTo>
                <a:lnTo>
                  <a:pt x="212" y="2856"/>
                </a:lnTo>
              </a:path>
            </a:pathLst>
          </a:custGeom>
          <a:noFill/>
          <a:ln w="28575" cmpd="sng">
            <a:solidFill>
              <a:srgbClr val="99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52" name="Freeform 54"/>
          <p:cNvSpPr>
            <a:spLocks/>
          </p:cNvSpPr>
          <p:nvPr/>
        </p:nvSpPr>
        <p:spPr bwMode="auto">
          <a:xfrm>
            <a:off x="251520" y="2924944"/>
            <a:ext cx="142875" cy="1152128"/>
          </a:xfrm>
          <a:custGeom>
            <a:avLst/>
            <a:gdLst>
              <a:gd name="T0" fmla="*/ 2147483647 w 282"/>
              <a:gd name="T1" fmla="*/ 0 h 2856"/>
              <a:gd name="T2" fmla="*/ 2147483647 w 282"/>
              <a:gd name="T3" fmla="*/ 0 h 2856"/>
              <a:gd name="T4" fmla="*/ 0 w 282"/>
              <a:gd name="T5" fmla="*/ 2147483647 h 2856"/>
              <a:gd name="T6" fmla="*/ 2147483647 w 282"/>
              <a:gd name="T7" fmla="*/ 2147483647 h 2856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2856"/>
              <a:gd name="T14" fmla="*/ 282 w 282"/>
              <a:gd name="T15" fmla="*/ 2856 h 2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2856">
                <a:moveTo>
                  <a:pt x="282" y="0"/>
                </a:moveTo>
                <a:lnTo>
                  <a:pt x="12" y="0"/>
                </a:lnTo>
                <a:lnTo>
                  <a:pt x="0" y="2856"/>
                </a:lnTo>
                <a:lnTo>
                  <a:pt x="212" y="2856"/>
                </a:lnTo>
              </a:path>
            </a:pathLst>
          </a:custGeom>
          <a:noFill/>
          <a:ln w="28575" cmpd="sng">
            <a:solidFill>
              <a:srgbClr val="99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64590" y="6506761"/>
            <a:ext cx="806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A mayor cumplimiento de metas y compromisos de gestión, mayor transferencias.  </a:t>
            </a:r>
            <a:endParaRPr lang="es-ES" sz="1600" dirty="0"/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95536" y="3386608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b="1" dirty="0"/>
              <a:t>Logro de metas en cuatro indicadores en 54 distritos más </a:t>
            </a:r>
            <a:r>
              <a:rPr lang="es-PE" b="1" dirty="0" smtClean="0"/>
              <a:t>pobres</a:t>
            </a:r>
            <a:endParaRPr lang="es-PE" b="1" dirty="0"/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987824" y="3140968"/>
            <a:ext cx="60486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/>
            <a:r>
              <a:rPr lang="es-PE" sz="1600" dirty="0">
                <a:latin typeface="+mn-lt"/>
              </a:rPr>
              <a:t>1. Proporción de niños menores de 36 meses con vacunas completas para su edad</a:t>
            </a:r>
          </a:p>
          <a:p>
            <a:pPr marL="179388" indent="-179388"/>
            <a:r>
              <a:rPr lang="es-PE" sz="1600" dirty="0">
                <a:latin typeface="+mn-lt"/>
              </a:rPr>
              <a:t>2. Proporción de niños menores de 36 meses con CRED </a:t>
            </a:r>
          </a:p>
          <a:p>
            <a:pPr marL="179388" indent="-179388"/>
            <a:r>
              <a:rPr lang="es-PE" sz="1600" dirty="0">
                <a:latin typeface="+mn-lt"/>
              </a:rPr>
              <a:t>    completo para su edad</a:t>
            </a:r>
          </a:p>
          <a:p>
            <a:pPr marL="179388" indent="-179388"/>
            <a:r>
              <a:rPr lang="es-PE" sz="1600" dirty="0">
                <a:latin typeface="+mn-lt"/>
              </a:rPr>
              <a:t>3. </a:t>
            </a:r>
            <a:r>
              <a:rPr lang="es-PE" sz="1600" dirty="0" smtClean="0">
                <a:latin typeface="+mn-lt"/>
              </a:rPr>
              <a:t>Proporción de niños menores de 24 con suplemento de hierro </a:t>
            </a:r>
          </a:p>
          <a:p>
            <a:pPr marL="179388" indent="-179388"/>
            <a:r>
              <a:rPr lang="es-PE" sz="1600" dirty="0" smtClean="0">
                <a:latin typeface="+mn-lt"/>
              </a:rPr>
              <a:t>4. Proporción </a:t>
            </a:r>
            <a:r>
              <a:rPr lang="es-PE" sz="1600" dirty="0">
                <a:latin typeface="+mn-lt"/>
              </a:rPr>
              <a:t>de gestantes con suplemento de </a:t>
            </a:r>
            <a:r>
              <a:rPr lang="es-PE" sz="1600" dirty="0" smtClean="0">
                <a:latin typeface="+mn-lt"/>
              </a:rPr>
              <a:t>hierro</a:t>
            </a:r>
            <a:endParaRPr lang="es-PE" sz="1600" dirty="0">
              <a:latin typeface="+mn-lt"/>
            </a:endParaRPr>
          </a:p>
        </p:txBody>
      </p:sp>
      <p:sp>
        <p:nvSpPr>
          <p:cNvPr id="13" name="AutoShape 50"/>
          <p:cNvSpPr>
            <a:spLocks/>
          </p:cNvSpPr>
          <p:nvPr/>
        </p:nvSpPr>
        <p:spPr bwMode="auto">
          <a:xfrm>
            <a:off x="2843808" y="3212976"/>
            <a:ext cx="216024" cy="1512168"/>
          </a:xfrm>
          <a:prstGeom prst="leftBrace">
            <a:avLst>
              <a:gd name="adj1" fmla="val 55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0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MX" sz="1800">
                <a:solidFill>
                  <a:schemeClr val="bg1"/>
                </a:solidFill>
                <a:latin typeface="Impact" panose="020B0806030902050204" pitchFamily="34" charset="0"/>
              </a:rPr>
              <a:t>Convenio MEF – Pliegos Nacionales  para  mejorar procesos de gestión  para  la entrega de productos del  PAN. </a:t>
            </a:r>
          </a:p>
        </p:txBody>
      </p:sp>
      <p:sp>
        <p:nvSpPr>
          <p:cNvPr id="83971" name="AutoShape 50"/>
          <p:cNvSpPr>
            <a:spLocks/>
          </p:cNvSpPr>
          <p:nvPr/>
        </p:nvSpPr>
        <p:spPr bwMode="auto">
          <a:xfrm>
            <a:off x="684213" y="3429000"/>
            <a:ext cx="215900" cy="792163"/>
          </a:xfrm>
          <a:prstGeom prst="leftBrace">
            <a:avLst>
              <a:gd name="adj1" fmla="val 552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83972" name="AutoShape 50"/>
          <p:cNvSpPr>
            <a:spLocks/>
          </p:cNvSpPr>
          <p:nvPr/>
        </p:nvSpPr>
        <p:spPr bwMode="auto">
          <a:xfrm>
            <a:off x="684213" y="4365625"/>
            <a:ext cx="215900" cy="1008063"/>
          </a:xfrm>
          <a:prstGeom prst="leftBrace">
            <a:avLst>
              <a:gd name="adj1" fmla="val 552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graphicFrame>
        <p:nvGraphicFramePr>
          <p:cNvPr id="19" name="Group 3"/>
          <p:cNvGraphicFramePr>
            <a:graphicFrameLocks noGrp="1"/>
          </p:cNvGraphicFramePr>
          <p:nvPr/>
        </p:nvGraphicFramePr>
        <p:xfrm>
          <a:off x="179388" y="765175"/>
          <a:ext cx="8640762" cy="5121275"/>
        </p:xfrm>
        <a:graphic>
          <a:graphicData uri="http://schemas.openxmlformats.org/drawingml/2006/table">
            <a:tbl>
              <a:tblPr/>
              <a:tblGrid>
                <a:gridCol w="1219304"/>
                <a:gridCol w="6125344"/>
                <a:gridCol w="1296114"/>
              </a:tblGrid>
              <a:tr h="3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Entidad</a:t>
                      </a:r>
                      <a:endParaRPr kumimoji="0" lang="es-P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INDICADORES DE PRODUCTO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PP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Convenio SIS </a:t>
                      </a:r>
                      <a:r>
                        <a:rPr kumimoji="0" lang="es-P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Proporción de niños/as menores de 36 meses afiliados al SIS en 6 departamentos.</a:t>
                      </a:r>
                    </a:p>
                    <a:p>
                      <a:pPr marL="176213" indent="-176213" algn="just">
                        <a:buFont typeface="Arial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Proporción de niños/as mayores e igual a 8 días y menores de 12 meses afiliados al SIS con atenciones de CRED completos para su edad en 6 departamentos.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PAN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37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Convenio JUNTOS </a:t>
                      </a:r>
                      <a:r>
                        <a:rPr kumimoji="0" lang="es-P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just">
                        <a:buFont typeface="Arial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Proporción de niños/as menores de 36 meses  con vacunas completas para su edad en distritos de JUNTOS en 6 departamentos.</a:t>
                      </a:r>
                    </a:p>
                    <a:p>
                      <a:pPr marL="176213" indent="-176213" algn="just">
                        <a:buFont typeface="Arial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Proporción de niños/as menores de 12 meses con CRED completo para su edad en distritos de JUNTOS en 6 departamentos.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Programa</a:t>
                      </a:r>
                      <a:r>
                        <a:rPr lang="es-ES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JUNTOS</a:t>
                      </a:r>
                      <a:endParaRPr lang="es-ES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Convenio RENIEC </a:t>
                      </a:r>
                      <a:r>
                        <a:rPr kumimoji="0" lang="es-P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(4)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Proporción de niños y niñas menores de 12 meses, provenientes de los 120 distritos priorizados, que cuentan con DNI (1).</a:t>
                      </a:r>
                    </a:p>
                    <a:p>
                      <a:pPr marL="176213" indent="-17621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Proporción de niños y niñas recién nacidos, procedentes de los 120 distritos priorizados, que cuentan con el DNI emitido hasta los 30 días de edad (2).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Acceso a la Identidad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995" name="1 CuadroTexto"/>
          <p:cNvSpPr txBox="1">
            <a:spLocks noChangeArrowheads="1"/>
          </p:cNvSpPr>
          <p:nvPr/>
        </p:nvSpPr>
        <p:spPr bwMode="auto">
          <a:xfrm>
            <a:off x="179388" y="5981700"/>
            <a:ext cx="8713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600"/>
              <a:t>Para cada indicador se toman en cuenta como fuente de información o registros administrativos que son revisados por la DGPP- MEF. Anualmente se emite un informe respecto al nivel de cumplimiento</a:t>
            </a:r>
            <a:endParaRPr lang="es-PE" altLang="es-MX" sz="1600"/>
          </a:p>
        </p:txBody>
      </p:sp>
    </p:spTree>
    <p:extLst>
      <p:ext uri="{BB962C8B-B14F-4D97-AF65-F5344CB8AC3E}">
        <p14:creationId xmlns:p14="http://schemas.microsoft.com/office/powerpoint/2010/main" val="10598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53"/>
          <p:cNvSpPr>
            <a:spLocks/>
          </p:cNvSpPr>
          <p:nvPr/>
        </p:nvSpPr>
        <p:spPr bwMode="auto">
          <a:xfrm>
            <a:off x="179388" y="2852738"/>
            <a:ext cx="288925" cy="1728787"/>
          </a:xfrm>
          <a:custGeom>
            <a:avLst/>
            <a:gdLst>
              <a:gd name="T0" fmla="*/ 2147483646 w 282"/>
              <a:gd name="T1" fmla="*/ 0 h 2856"/>
              <a:gd name="T2" fmla="*/ 2147483646 w 282"/>
              <a:gd name="T3" fmla="*/ 0 h 2856"/>
              <a:gd name="T4" fmla="*/ 0 w 282"/>
              <a:gd name="T5" fmla="*/ 2147483646 h 2856"/>
              <a:gd name="T6" fmla="*/ 2147483646 w 282"/>
              <a:gd name="T7" fmla="*/ 2147483646 h 2856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2856"/>
              <a:gd name="T14" fmla="*/ 282 w 282"/>
              <a:gd name="T15" fmla="*/ 2856 h 2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2856">
                <a:moveTo>
                  <a:pt x="282" y="0"/>
                </a:moveTo>
                <a:lnTo>
                  <a:pt x="12" y="0"/>
                </a:lnTo>
                <a:lnTo>
                  <a:pt x="0" y="2856"/>
                </a:lnTo>
                <a:lnTo>
                  <a:pt x="212" y="285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468313" y="3933825"/>
            <a:ext cx="2519362" cy="1079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PE" sz="2000" b="1" dirty="0"/>
              <a:t>Compromisos de Gestión: Mejora de Capacidades</a:t>
            </a:r>
            <a:endParaRPr lang="es-PE" sz="20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132138" y="3429000"/>
            <a:ext cx="5832475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sz="1900" dirty="0"/>
              <a:t>1. Planificación Operativa</a:t>
            </a:r>
            <a:endParaRPr lang="en-US" sz="1900" dirty="0">
              <a:solidFill>
                <a:srgbClr val="8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132138" y="3933825"/>
            <a:ext cx="5832475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sz="1900" dirty="0"/>
              <a:t>2. </a:t>
            </a:r>
            <a:r>
              <a:rPr lang="en-US" sz="1900" dirty="0"/>
              <a:t>Soporte Logístico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132138" y="4437063"/>
            <a:ext cx="583723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sz="1900" dirty="0"/>
              <a:t>3. Organización para producción y entrega de productos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132138" y="4941888"/>
            <a:ext cx="583723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sz="1900" dirty="0"/>
              <a:t>4. Supervisión, Seguimiento y Evaluación</a:t>
            </a:r>
            <a:endParaRPr lang="es-PE" sz="1900" dirty="0">
              <a:solidFill>
                <a:srgbClr val="800000"/>
              </a:solidFill>
            </a:endParaRPr>
          </a:p>
        </p:txBody>
      </p:sp>
      <p:sp>
        <p:nvSpPr>
          <p:cNvPr id="88072" name="Freeform 53"/>
          <p:cNvSpPr>
            <a:spLocks/>
          </p:cNvSpPr>
          <p:nvPr/>
        </p:nvSpPr>
        <p:spPr bwMode="auto">
          <a:xfrm>
            <a:off x="107950" y="3141663"/>
            <a:ext cx="215900" cy="2663825"/>
          </a:xfrm>
          <a:custGeom>
            <a:avLst/>
            <a:gdLst>
              <a:gd name="T0" fmla="*/ 2147483646 w 282"/>
              <a:gd name="T1" fmla="*/ 0 h 2856"/>
              <a:gd name="T2" fmla="*/ 2147483646 w 282"/>
              <a:gd name="T3" fmla="*/ 0 h 2856"/>
              <a:gd name="T4" fmla="*/ 0 w 282"/>
              <a:gd name="T5" fmla="*/ 2147483646 h 2856"/>
              <a:gd name="T6" fmla="*/ 2147483646 w 282"/>
              <a:gd name="T7" fmla="*/ 2147483646 h 2856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2856"/>
              <a:gd name="T14" fmla="*/ 282 w 282"/>
              <a:gd name="T15" fmla="*/ 2856 h 2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2856">
                <a:moveTo>
                  <a:pt x="282" y="0"/>
                </a:moveTo>
                <a:lnTo>
                  <a:pt x="12" y="0"/>
                </a:lnTo>
                <a:lnTo>
                  <a:pt x="0" y="2856"/>
                </a:lnTo>
                <a:lnTo>
                  <a:pt x="212" y="285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" name="11 Rectángulo redondeado"/>
          <p:cNvSpPr/>
          <p:nvPr/>
        </p:nvSpPr>
        <p:spPr>
          <a:xfrm>
            <a:off x="395288" y="5661025"/>
            <a:ext cx="8531225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PE" sz="2000" b="1" dirty="0"/>
              <a:t>Cumplimiento de metas de cobertura de productos en distritos pobres de los departamentos de Amazonas, Ayacucho, Apurimac, Cajamarca, Huánuco y Huancavelica.</a:t>
            </a:r>
            <a:endParaRPr lang="es-PE" sz="2000" b="1" dirty="0">
              <a:solidFill>
                <a:schemeClr val="tx1"/>
              </a:solidFill>
            </a:endParaRPr>
          </a:p>
        </p:txBody>
      </p:sp>
      <p:grpSp>
        <p:nvGrpSpPr>
          <p:cNvPr id="88074" name="6 Grupo"/>
          <p:cNvGrpSpPr>
            <a:grpSpLocks/>
          </p:cNvGrpSpPr>
          <p:nvPr/>
        </p:nvGrpSpPr>
        <p:grpSpPr bwMode="auto">
          <a:xfrm>
            <a:off x="-36513" y="-26988"/>
            <a:ext cx="9161463" cy="1438276"/>
            <a:chOff x="-16755" y="1916832"/>
            <a:chExt cx="9160755" cy="1439198"/>
          </a:xfrm>
        </p:grpSpPr>
        <p:pic>
          <p:nvPicPr>
            <p:cNvPr id="16" name="15 Imagen" descr="FONDO_MOD_2-01.tif"/>
            <p:cNvPicPr>
              <a:picLocks noChangeAspect="1"/>
            </p:cNvPicPr>
            <p:nvPr/>
          </p:nvPicPr>
          <p:blipFill>
            <a:blip r:embed="rId2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17" name="16 Rectángulo"/>
            <p:cNvSpPr/>
            <p:nvPr/>
          </p:nvSpPr>
          <p:spPr>
            <a:xfrm rot="270301">
              <a:off x="-16755" y="2658670"/>
              <a:ext cx="6876520" cy="697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MX"/>
            </a:p>
          </p:txBody>
        </p:sp>
      </p:grpSp>
      <p:sp>
        <p:nvSpPr>
          <p:cNvPr id="88075" name="17 CuadroTexto"/>
          <p:cNvSpPr txBox="1">
            <a:spLocks noChangeArrowheads="1"/>
          </p:cNvSpPr>
          <p:nvPr/>
        </p:nvSpPr>
        <p:spPr bwMode="auto">
          <a:xfrm>
            <a:off x="5272088" y="6350"/>
            <a:ext cx="385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chemeClr val="bg1"/>
                </a:solidFill>
              </a:rPr>
              <a:t>CONVENIO DE APOYO PRESUPUESTARIO</a:t>
            </a:r>
          </a:p>
        </p:txBody>
      </p:sp>
      <p:sp>
        <p:nvSpPr>
          <p:cNvPr id="88076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MX" sz="2400" b="1">
                <a:latin typeface="Calibri" panose="020F0502020204030204" pitchFamily="34" charset="0"/>
              </a:rPr>
              <a:t>Convenio de Apoyo al PP de Acceso de la Población a Identidad</a:t>
            </a:r>
          </a:p>
        </p:txBody>
      </p:sp>
      <p:graphicFrame>
        <p:nvGraphicFramePr>
          <p:cNvPr id="14" name="Group 3"/>
          <p:cNvGraphicFramePr>
            <a:graphicFrameLocks noGrp="1"/>
          </p:cNvGraphicFramePr>
          <p:nvPr/>
        </p:nvGraphicFramePr>
        <p:xfrm>
          <a:off x="395288" y="1628775"/>
          <a:ext cx="7672387" cy="1676400"/>
        </p:xfrm>
        <a:graphic>
          <a:graphicData uri="http://schemas.openxmlformats.org/drawingml/2006/table">
            <a:tbl>
              <a:tblPr/>
              <a:tblGrid>
                <a:gridCol w="4215085"/>
                <a:gridCol w="864152"/>
                <a:gridCol w="936165"/>
                <a:gridCol w="792139"/>
                <a:gridCol w="864846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Presupuesto Indicativo  (millones </a:t>
                      </a: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 </a:t>
                      </a:r>
                      <a:r>
                        <a:rPr kumimoji="0" lang="es-P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S/.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s-P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RENIEC</a:t>
                      </a:r>
                      <a:endParaRPr kumimoji="0" 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5.0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Desembolsado</a:t>
                      </a: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13.9</a:t>
                      </a: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Tramo Fijo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Tramo Variable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70%</a:t>
                      </a:r>
                      <a:endParaRPr kumimoji="0" lang="es-MX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3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6 CuadroTexto"/>
          <p:cNvSpPr txBox="1">
            <a:spLocks noChangeArrowheads="1"/>
          </p:cNvSpPr>
          <p:nvPr/>
        </p:nvSpPr>
        <p:spPr bwMode="auto">
          <a:xfrm>
            <a:off x="5272088" y="6350"/>
            <a:ext cx="385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chemeClr val="bg1"/>
                </a:solidFill>
              </a:rPr>
              <a:t>CONVENIO DE APOYO PRESUPUESTARIO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9388" y="620713"/>
            <a:ext cx="3060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2400" b="1" dirty="0">
                <a:latin typeface="+mn-lt"/>
              </a:rPr>
              <a:t>Tramo Variable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16375"/>
              </p:ext>
            </p:extLst>
          </p:nvPr>
        </p:nvGraphicFramePr>
        <p:xfrm>
          <a:off x="376238" y="1681163"/>
          <a:ext cx="8351836" cy="4667250"/>
        </p:xfrm>
        <a:graphic>
          <a:graphicData uri="http://schemas.openxmlformats.org/drawingml/2006/table">
            <a:tbl>
              <a:tblPr/>
              <a:tblGrid>
                <a:gridCol w="2971626"/>
                <a:gridCol w="792088"/>
                <a:gridCol w="936104"/>
                <a:gridCol w="1080120"/>
                <a:gridCol w="627898"/>
                <a:gridCol w="994320"/>
                <a:gridCol w="949680"/>
              </a:tblGrid>
              <a:tr h="60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8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Indicador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Meta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Valor alcanzado 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 Cumplimiento de la meta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Meta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Valor alcanzado 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 Cumplimiento de la meta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Proporción de niños y niñas menores de 12 meses, provenientes de los 120 distritos priorizados, que cuentan con DNI </a:t>
                      </a:r>
                      <a:r>
                        <a:rPr lang="es-MX" sz="1000" dirty="0">
                          <a:latin typeface="Arial"/>
                          <a:ea typeface="Calibri"/>
                          <a:cs typeface="Times New Roman"/>
                        </a:rPr>
                        <a:t>(1</a:t>
                      </a:r>
                      <a:r>
                        <a:rPr lang="es-MX" sz="1000" dirty="0" smtClean="0">
                          <a:latin typeface="Arial"/>
                          <a:ea typeface="Calibri"/>
                          <a:cs typeface="Times New Roman"/>
                        </a:rPr>
                        <a:t>).</a:t>
                      </a:r>
                      <a:endParaRPr lang="es-MX" sz="16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52%</a:t>
                      </a: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65,8%</a:t>
                      </a: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126,5</a:t>
                      </a: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55%</a:t>
                      </a:r>
                      <a:endParaRPr lang="es-PE" sz="1600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76,5% </a:t>
                      </a:r>
                      <a:endParaRPr lang="es-PE" sz="1600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kern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139%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Proporción de niños y niñas recién nacidos, procedentes de los 120 distritos priorizados, que cuentan con el DNI emitido hasta los 30 días de edad </a:t>
                      </a:r>
                      <a:r>
                        <a:rPr lang="es-MX" sz="1000" dirty="0">
                          <a:latin typeface="Arial"/>
                          <a:ea typeface="Calibri"/>
                          <a:cs typeface="Times New Roman"/>
                        </a:rPr>
                        <a:t>(2).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15,07%</a:t>
                      </a: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100.4</a:t>
                      </a: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kern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20%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15,1%</a:t>
                      </a:r>
                      <a:endParaRPr lang="es-PE" sz="1600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75,5%</a:t>
                      </a:r>
                      <a:endParaRPr lang="es-PE" sz="1600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44" marR="44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46063" y="6388100"/>
            <a:ext cx="4392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1" hangingPunct="1">
              <a:defRPr/>
            </a:pPr>
            <a:r>
              <a:rPr lang="es-MX" sz="1100" b="1" dirty="0">
                <a:ea typeface="Calibri" pitchFamily="34" charset="0"/>
                <a:cs typeface="Times New Roman" pitchFamily="18" charset="0"/>
              </a:rPr>
              <a:t>Fuente:</a:t>
            </a:r>
            <a:r>
              <a:rPr lang="es-MX" sz="1100" dirty="0">
                <a:ea typeface="Calibri" pitchFamily="34" charset="0"/>
                <a:cs typeface="Times New Roman" pitchFamily="18" charset="0"/>
              </a:rPr>
              <a:t> (1) </a:t>
            </a:r>
            <a:r>
              <a:rPr lang="es-PE" sz="1050" dirty="0">
                <a:latin typeface="Arial Narrow" pitchFamily="34" charset="0"/>
                <a:ea typeface="Calibri" pitchFamily="34" charset="0"/>
              </a:rPr>
              <a:t>Encuesta Nacional de Programas Estratégicos, </a:t>
            </a:r>
            <a:r>
              <a:rPr lang="es-MX" sz="1100" dirty="0">
                <a:ea typeface="Calibri" pitchFamily="34" charset="0"/>
                <a:cs typeface="Times New Roman" pitchFamily="18" charset="0"/>
              </a:rPr>
              <a:t>2012.                    </a:t>
            </a:r>
            <a:endParaRPr lang="es-MX" sz="1100" dirty="0"/>
          </a:p>
          <a:p>
            <a:pPr algn="just">
              <a:defRPr/>
            </a:pPr>
            <a:r>
              <a:rPr lang="es-MX" sz="1100" dirty="0">
                <a:ea typeface="Calibri" pitchFamily="34" charset="0"/>
                <a:cs typeface="Times New Roman" pitchFamily="18" charset="0"/>
              </a:rPr>
              <a:t>              (2) Base de Datos RENIEC</a:t>
            </a:r>
            <a:endParaRPr lang="es-MX" sz="3200" dirty="0"/>
          </a:p>
        </p:txBody>
      </p:sp>
      <p:sp>
        <p:nvSpPr>
          <p:cNvPr id="90155" name="10 Rectángulo"/>
          <p:cNvSpPr>
            <a:spLocks noChangeArrowheads="1"/>
          </p:cNvSpPr>
          <p:nvPr/>
        </p:nvSpPr>
        <p:spPr bwMode="auto">
          <a:xfrm>
            <a:off x="1492250" y="923925"/>
            <a:ext cx="6119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MX" sz="1800" b="1"/>
              <a:t>Cumplimiento de metas de los indicadores priorizados del Convenio de Apoyo Presupuestal</a:t>
            </a:r>
            <a:endParaRPr lang="es-MX" altLang="es-MX" sz="1600"/>
          </a:p>
        </p:txBody>
      </p:sp>
    </p:spTree>
    <p:extLst>
      <p:ext uri="{BB962C8B-B14F-4D97-AF65-F5344CB8AC3E}">
        <p14:creationId xmlns:p14="http://schemas.microsoft.com/office/powerpoint/2010/main" val="23725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9512" y="6525344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>
                <a:hlinkClick r:id="rId2"/>
              </a:rPr>
              <a:t>http://www.mef.gob.pe/index.php?option=com_content&amp;view=article&amp;id=3003&amp;Itemid=101937&amp;lang=es</a:t>
            </a:r>
            <a:endParaRPr lang="es-MX" sz="1100" dirty="0" smtClean="0"/>
          </a:p>
          <a:p>
            <a:pPr algn="ctr"/>
            <a:endParaRPr lang="es-MX" sz="1100" dirty="0"/>
          </a:p>
        </p:txBody>
      </p:sp>
      <p:grpSp>
        <p:nvGrpSpPr>
          <p:cNvPr id="10" name="9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11" name="10 Imagen" descr="FONDO_MOD_2-01.tif"/>
            <p:cNvPicPr>
              <a:picLocks noChangeAspect="1"/>
            </p:cNvPicPr>
            <p:nvPr/>
          </p:nvPicPr>
          <p:blipFill>
            <a:blip r:embed="rId3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12" name="11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453" t="22600" r="15507" b="5266"/>
          <a:stretch>
            <a:fillRect/>
          </a:stretch>
        </p:blipFill>
        <p:spPr bwMode="auto">
          <a:xfrm>
            <a:off x="-6548" y="864096"/>
            <a:ext cx="911505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683568" y="2348880"/>
            <a:ext cx="7521978" cy="2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PE" sz="2200" b="1" dirty="0" smtClean="0"/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PE" sz="2200" b="1" dirty="0" smtClean="0"/>
              <a:t>III. Resultados</a:t>
            </a: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PE" sz="22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ES" sz="2200" b="1" dirty="0"/>
          </a:p>
        </p:txBody>
      </p:sp>
      <p:sp>
        <p:nvSpPr>
          <p:cNvPr id="2" name="Rectángulo 1"/>
          <p:cNvSpPr/>
          <p:nvPr/>
        </p:nvSpPr>
        <p:spPr>
          <a:xfrm>
            <a:off x="8585082" y="6446292"/>
            <a:ext cx="436302" cy="3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55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23" name="22 Imagen" descr="FONDO_MOD_2-01.tif"/>
            <p:cNvPicPr>
              <a:picLocks noChangeAspect="1"/>
            </p:cNvPicPr>
            <p:nvPr/>
          </p:nvPicPr>
          <p:blipFill>
            <a:blip r:embed="rId2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24" name="23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6696744" cy="23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orma libre"/>
          <p:cNvSpPr/>
          <p:nvPr/>
        </p:nvSpPr>
        <p:spPr>
          <a:xfrm>
            <a:off x="5580112" y="4653136"/>
            <a:ext cx="71809" cy="618157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39952" y="899809"/>
            <a:ext cx="482453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INEI (RESULTA: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http://apps5.mineco.gob.pe/resulta/consultaxls.aspx#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39952" y="1628800"/>
            <a:ext cx="42482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% de niños/as con CRED completo para la edad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% de niños/as con vacunas contra neumococo y rotavirus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% de niños/as con suplementación de hierro.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Base de datos SIS (Cubo </a:t>
            </a:r>
            <a:r>
              <a:rPr lang="es-MX" sz="11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Infant</a:t>
            </a:r>
            <a:r>
              <a:rPr lang="es-MX" sz="11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MX" sz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6372200" y="2604933"/>
            <a:ext cx="576064" cy="824067"/>
          </a:xfrm>
          <a:custGeom>
            <a:avLst/>
            <a:gdLst>
              <a:gd name="connsiteX0" fmla="*/ 250722 w 250722"/>
              <a:gd name="connsiteY0" fmla="*/ 973394 h 973394"/>
              <a:gd name="connsiteX1" fmla="*/ 250722 w 250722"/>
              <a:gd name="connsiteY1" fmla="*/ 575187 h 973394"/>
              <a:gd name="connsiteX2" fmla="*/ 0 w 250722"/>
              <a:gd name="connsiteY2" fmla="*/ 575187 h 973394"/>
              <a:gd name="connsiteX3" fmla="*/ 0 w 250722"/>
              <a:gd name="connsiteY3" fmla="*/ 0 h 97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" h="973394">
                <a:moveTo>
                  <a:pt x="250722" y="973394"/>
                </a:moveTo>
                <a:lnTo>
                  <a:pt x="250722" y="575187"/>
                </a:lnTo>
                <a:lnTo>
                  <a:pt x="0" y="575187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00FF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11960" y="5293657"/>
            <a:ext cx="4887912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% de EESS </a:t>
            </a:r>
            <a:r>
              <a:rPr lang="es-MX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c/equipos </a:t>
            </a: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críticos para productos del PAN (SIGA-Patrimonio)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% de EESS </a:t>
            </a:r>
            <a:r>
              <a:rPr lang="es-MX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c/ personal de salud (enfermera/ técnico</a:t>
            </a: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disponibles según meta física (HIS)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% de EESS con disponibilidad aceptable de insumos médicos críticos (SISMED)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9388" y="5180999"/>
            <a:ext cx="379253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Valor de </a:t>
            </a:r>
            <a:r>
              <a:rPr lang="es-MX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los contratos CAS personal </a:t>
            </a: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salud por UE (SIAF)</a:t>
            </a:r>
            <a:endParaRPr lang="es-MX" sz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Valor </a:t>
            </a:r>
            <a:r>
              <a:rPr lang="es-MX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 contratos o de las O/C emitidas para adquirir los insumos críticos </a:t>
            </a: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(SIGA)</a:t>
            </a:r>
            <a:endParaRPr lang="es-MX" sz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% de EESS que reciben insumos críticos registrado en PECOSAS (SIGA)</a:t>
            </a:r>
            <a:endParaRPr lang="es-MX" sz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2483768" y="4581128"/>
            <a:ext cx="46037" cy="635000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96019" y="1580980"/>
            <a:ext cx="389991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Ejecución </a:t>
            </a:r>
            <a:r>
              <a:rPr lang="es-MX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 presupuesto con </a:t>
            </a: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cargo a </a:t>
            </a:r>
            <a:r>
              <a:rPr lang="es-MX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Productos </a:t>
            </a: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(SIAF).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Ejecución en Especificas </a:t>
            </a:r>
            <a:r>
              <a:rPr lang="es-MX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 gasto de insumos críticos y personal CAS </a:t>
            </a:r>
            <a:r>
              <a:rPr lang="es-MX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por producto (SIAF).</a:t>
            </a:r>
            <a:endParaRPr lang="es-MX" sz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 flipH="1" flipV="1">
            <a:off x="1475656" y="2348880"/>
            <a:ext cx="100013" cy="1054100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7452320" y="1772816"/>
            <a:ext cx="1224136" cy="1656184"/>
          </a:xfrm>
          <a:custGeom>
            <a:avLst/>
            <a:gdLst>
              <a:gd name="connsiteX0" fmla="*/ 0 w 1710813"/>
              <a:gd name="connsiteY0" fmla="*/ 1902542 h 1902542"/>
              <a:gd name="connsiteX1" fmla="*/ 0 w 1710813"/>
              <a:gd name="connsiteY1" fmla="*/ 1489587 h 1902542"/>
              <a:gd name="connsiteX2" fmla="*/ 1710813 w 1710813"/>
              <a:gd name="connsiteY2" fmla="*/ 1489587 h 1902542"/>
              <a:gd name="connsiteX3" fmla="*/ 1696064 w 1710813"/>
              <a:gd name="connsiteY3" fmla="*/ 0 h 1902542"/>
              <a:gd name="connsiteX4" fmla="*/ 1696064 w 1710813"/>
              <a:gd name="connsiteY4" fmla="*/ 0 h 190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813" h="1902542">
                <a:moveTo>
                  <a:pt x="0" y="1902542"/>
                </a:moveTo>
                <a:lnTo>
                  <a:pt x="0" y="1489587"/>
                </a:lnTo>
                <a:lnTo>
                  <a:pt x="1710813" y="1489587"/>
                </a:lnTo>
                <a:lnTo>
                  <a:pt x="1696064" y="0"/>
                </a:lnTo>
                <a:lnTo>
                  <a:pt x="1696064" y="0"/>
                </a:lnTo>
              </a:path>
            </a:pathLst>
          </a:custGeom>
          <a:noFill/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E5AA-3BC2-42EF-B9BF-0A1EA2066057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r="28079" b="10511"/>
          <a:stretch>
            <a:fillRect/>
          </a:stretch>
        </p:blipFill>
        <p:spPr bwMode="auto">
          <a:xfrm>
            <a:off x="214282" y="285728"/>
            <a:ext cx="41434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/>
          <p:nvPr/>
        </p:nvSpPr>
        <p:spPr>
          <a:xfrm>
            <a:off x="1222345" y="406378"/>
            <a:ext cx="1655762" cy="3825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de Economía y Finanzas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2806670" y="406378"/>
            <a:ext cx="1655762" cy="3825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Viceministerio de Hacienda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32040" y="1691516"/>
            <a:ext cx="38164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PRESTAMO POR RESULTADOS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1700808"/>
            <a:ext cx="345638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APOYO PRESUPUESTARIO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91680" y="105273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MECANISMOS DE COOPERACION EXTERNA 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2348880"/>
            <a:ext cx="4032448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T</a:t>
            </a:r>
            <a:r>
              <a:rPr lang="es-MX" b="1" dirty="0" smtClean="0"/>
              <a:t>ransferencia de recursos financieros de un organismo de financiación </a:t>
            </a:r>
            <a:r>
              <a:rPr lang="es-MX" dirty="0" smtClean="0"/>
              <a:t>externo al Tesoro público de un país socio.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dirty="0" smtClean="0"/>
              <a:t>Los recursos financieros pasan a formar parte de los recursos globales del país y, en consecuencia, se utilizan con arreglo al sistema público de gestión financiera.</a:t>
            </a:r>
          </a:p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8520" y="580526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Convenios de Financiación de apoyo a políticas prioritarias nacionales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932040" y="2348880"/>
            <a:ext cx="3816424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Modalidad de Enfoque Sectorial Amplio de Apoyo Financiero (SWAP).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b="1" dirty="0" smtClean="0"/>
          </a:p>
          <a:p>
            <a:pPr algn="just"/>
            <a:r>
              <a:rPr lang="es-ES" dirty="0" smtClean="0"/>
              <a:t>Desembolsos al Gobierno Peruano sobre la base de la obtención de resultados esperados relacionados con la reducción de la Desnutrición Crónica Infantil (DCI).</a:t>
            </a:r>
          </a:p>
          <a:p>
            <a:pPr algn="just"/>
            <a:endParaRPr lang="es-ES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4752528" y="587727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Contratos de préstamo </a:t>
            </a:r>
          </a:p>
          <a:p>
            <a:pPr algn="ctr"/>
            <a:r>
              <a:rPr lang="es-ES" b="1" dirty="0" smtClean="0"/>
              <a:t>Nº 7961-PE</a:t>
            </a:r>
            <a:endParaRPr lang="es-MX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"/>
          <p:cNvSpPr/>
          <p:nvPr/>
        </p:nvSpPr>
        <p:spPr>
          <a:xfrm>
            <a:off x="3923928" y="3933056"/>
            <a:ext cx="2376264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"/>
          <p:cNvSpPr/>
          <p:nvPr/>
        </p:nvSpPr>
        <p:spPr>
          <a:xfrm>
            <a:off x="6444208" y="1124744"/>
            <a:ext cx="2376264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1835696" y="1052736"/>
            <a:ext cx="2376264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9890" y="0"/>
            <a:ext cx="9114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+mn-lt"/>
              </a:rPr>
              <a:t>Proporción de niños/as menores de 5 años con Desnutrición Crónica Infantil 2007-2014 </a:t>
            </a:r>
            <a:r>
              <a:rPr lang="es-ES" sz="2000" b="1" dirty="0" smtClean="0">
                <a:latin typeface="+mn-lt"/>
              </a:rPr>
              <a:t>(Patrón OMS)</a:t>
            </a:r>
            <a:r>
              <a:rPr lang="es-ES" sz="2000" b="1" baseline="30000" dirty="0" smtClean="0">
                <a:latin typeface="+mn-lt"/>
              </a:rPr>
              <a:t>1 </a:t>
            </a:r>
            <a:r>
              <a:rPr lang="es-ES_tradnl" sz="2000" b="1" dirty="0">
                <a:latin typeface="+mn-lt"/>
              </a:rPr>
              <a:t>en Regiones con Convenios por </a:t>
            </a:r>
            <a:r>
              <a:rPr lang="es-ES_tradnl" sz="2000" b="1" dirty="0" smtClean="0">
                <a:latin typeface="+mn-lt"/>
              </a:rPr>
              <a:t>Resultados – EUROPAN 2010-2013</a:t>
            </a:r>
            <a:endParaRPr lang="es-ES" sz="2000" b="1" baseline="30000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604084"/>
            <a:ext cx="34275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50" b="1" dirty="0" smtClean="0"/>
              <a:t>1. Fuente: INEI - </a:t>
            </a:r>
            <a:r>
              <a:rPr lang="en-US" sz="1050" b="1" dirty="0" err="1" smtClean="0"/>
              <a:t>Encuesta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Demográfica</a:t>
            </a:r>
            <a:r>
              <a:rPr lang="en-US" sz="1050" b="1" dirty="0" smtClean="0"/>
              <a:t> y de </a:t>
            </a:r>
            <a:r>
              <a:rPr lang="en-US" sz="1050" b="1" dirty="0" err="1" smtClean="0"/>
              <a:t>Salud</a:t>
            </a:r>
            <a:r>
              <a:rPr lang="en-US" sz="1050" b="1" dirty="0" smtClean="0"/>
              <a:t> Familiar</a:t>
            </a:r>
            <a:endParaRPr lang="en-US" sz="1050" b="1" dirty="0"/>
          </a:p>
        </p:txBody>
      </p:sp>
      <p:graphicFrame>
        <p:nvGraphicFramePr>
          <p:cNvPr id="1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511985"/>
              </p:ext>
            </p:extLst>
          </p:nvPr>
        </p:nvGraphicFramePr>
        <p:xfrm>
          <a:off x="2195736" y="3573016"/>
          <a:ext cx="4429125" cy="27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559217"/>
              </p:ext>
            </p:extLst>
          </p:nvPr>
        </p:nvGraphicFramePr>
        <p:xfrm>
          <a:off x="4788024" y="836712"/>
          <a:ext cx="4429125" cy="27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943419"/>
              </p:ext>
            </p:extLst>
          </p:nvPr>
        </p:nvGraphicFramePr>
        <p:xfrm>
          <a:off x="251520" y="908721"/>
          <a:ext cx="442912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Elipse 16"/>
          <p:cNvSpPr/>
          <p:nvPr/>
        </p:nvSpPr>
        <p:spPr>
          <a:xfrm>
            <a:off x="1979712" y="191683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4211960" y="234888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6464551" y="1826287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8676456" y="253645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6084168" y="501317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3880534" y="414908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0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2"/>
          <p:cNvSpPr/>
          <p:nvPr/>
        </p:nvSpPr>
        <p:spPr>
          <a:xfrm>
            <a:off x="4860032" y="4149080"/>
            <a:ext cx="1566428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2"/>
          <p:cNvSpPr/>
          <p:nvPr/>
        </p:nvSpPr>
        <p:spPr>
          <a:xfrm>
            <a:off x="7236296" y="1268760"/>
            <a:ext cx="1566428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771800" y="1268760"/>
            <a:ext cx="1512168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Arial Narrow" panose="020B0606020202030204" pitchFamily="34" charset="0"/>
              </a:rPr>
              <a:t>Proporción de Niños menores de 5 años con Desnutrición Crónica Infantil 2007-2014 </a:t>
            </a:r>
            <a:r>
              <a:rPr lang="es-ES" sz="2000" b="1" dirty="0" smtClean="0">
                <a:latin typeface="Arial Narrow" panose="020B0606020202030204" pitchFamily="34" charset="0"/>
              </a:rPr>
              <a:t>(patrón OMS)</a:t>
            </a:r>
            <a:r>
              <a:rPr lang="es-ES" sz="2000" b="1" baseline="30000" dirty="0" smtClean="0">
                <a:latin typeface="Arial Narrow" panose="020B0606020202030204" pitchFamily="34" charset="0"/>
              </a:rPr>
              <a:t>1 </a:t>
            </a:r>
            <a:r>
              <a:rPr lang="es-ES_tradnl" sz="2000" b="1" dirty="0">
                <a:latin typeface="Arial Narrow" panose="020B0606020202030204" pitchFamily="34" charset="0"/>
              </a:rPr>
              <a:t>en </a:t>
            </a:r>
            <a:r>
              <a:rPr lang="es-ES_tradnl" sz="2000" b="1" dirty="0" smtClean="0">
                <a:latin typeface="Arial Narrow" panose="020B0606020202030204" pitchFamily="34" charset="0"/>
              </a:rPr>
              <a:t>Regiones con Convenios por Resultados ámbito EUROPAN-SWAP 2012-2014</a:t>
            </a:r>
            <a:endParaRPr lang="es-ES" sz="20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2" name="8 Rectángulo"/>
          <p:cNvSpPr/>
          <p:nvPr/>
        </p:nvSpPr>
        <p:spPr>
          <a:xfrm>
            <a:off x="0" y="6642556"/>
            <a:ext cx="34275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50" b="1" dirty="0" smtClean="0"/>
              <a:t>1. Fuente: INEI - </a:t>
            </a:r>
            <a:r>
              <a:rPr lang="en-US" sz="1050" b="1" dirty="0" err="1" smtClean="0"/>
              <a:t>Encuesta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Demográfica</a:t>
            </a:r>
            <a:r>
              <a:rPr lang="en-US" sz="1050" b="1" dirty="0" smtClean="0"/>
              <a:t> y de </a:t>
            </a:r>
            <a:r>
              <a:rPr lang="en-US" sz="1050" b="1" dirty="0" err="1" smtClean="0"/>
              <a:t>Salud</a:t>
            </a:r>
            <a:r>
              <a:rPr lang="en-US" sz="1050" b="1" dirty="0" smtClean="0"/>
              <a:t> Familiar</a:t>
            </a:r>
            <a:endParaRPr lang="en-US" sz="1050" b="1" dirty="0"/>
          </a:p>
        </p:txBody>
      </p:sp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007801"/>
              </p:ext>
            </p:extLst>
          </p:nvPr>
        </p:nvGraphicFramePr>
        <p:xfrm>
          <a:off x="2267744" y="3831655"/>
          <a:ext cx="4457700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270661"/>
              </p:ext>
            </p:extLst>
          </p:nvPr>
        </p:nvGraphicFramePr>
        <p:xfrm>
          <a:off x="4211513" y="836712"/>
          <a:ext cx="4752975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31226"/>
              </p:ext>
            </p:extLst>
          </p:nvPr>
        </p:nvGraphicFramePr>
        <p:xfrm>
          <a:off x="-145157" y="836712"/>
          <a:ext cx="4429125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Elipse 16"/>
          <p:cNvSpPr/>
          <p:nvPr/>
        </p:nvSpPr>
        <p:spPr>
          <a:xfrm>
            <a:off x="2627784" y="2366347"/>
            <a:ext cx="536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7236296" y="213285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3779912" y="2226397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388424" y="213285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4932040" y="515719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6084168" y="551723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9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1241" y="5120947"/>
            <a:ext cx="2612411" cy="17644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7633" y="3080482"/>
            <a:ext cx="2626019" cy="19248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633" y="1159763"/>
            <a:ext cx="2626019" cy="17779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2934" y="5148657"/>
            <a:ext cx="2757387" cy="17367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064" y="5148657"/>
            <a:ext cx="2649407" cy="17367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92934" y="3048291"/>
            <a:ext cx="2757388" cy="19570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527" y="3048290"/>
            <a:ext cx="2691932" cy="195701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064" y="1146893"/>
            <a:ext cx="2689209" cy="1790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87638" y="1142457"/>
            <a:ext cx="2762684" cy="17952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/>
              <a:t>Proporción de Niños menores de </a:t>
            </a:r>
            <a:r>
              <a:rPr lang="es-MX" sz="2400" b="1" dirty="0" smtClean="0"/>
              <a:t>3 años </a:t>
            </a:r>
            <a:r>
              <a:rPr lang="es-MX" sz="2400" b="1" dirty="0"/>
              <a:t>con CRED completo para la edad en </a:t>
            </a:r>
            <a:r>
              <a:rPr lang="es-MX" sz="2400" b="1" dirty="0" smtClean="0"/>
              <a:t>el 20% </a:t>
            </a:r>
            <a:r>
              <a:rPr lang="es-MX" sz="2400" b="1" dirty="0"/>
              <a:t>más </a:t>
            </a:r>
            <a:r>
              <a:rPr lang="es-MX" sz="2400" b="1" dirty="0" smtClean="0"/>
              <a:t>pobre de 9 departamentos</a:t>
            </a:r>
            <a:endParaRPr lang="es-MX" sz="2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75564" y="692696"/>
            <a:ext cx="254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EUROPAN 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200011" y="692696"/>
            <a:ext cx="28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EUROPAN –SWAP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588224" y="692696"/>
            <a:ext cx="177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OTROS</a:t>
            </a:r>
            <a:endParaRPr lang="es-MX" dirty="0"/>
          </a:p>
        </p:txBody>
      </p:sp>
      <p:grpSp>
        <p:nvGrpSpPr>
          <p:cNvPr id="4" name="Grupo 33"/>
          <p:cNvGrpSpPr/>
          <p:nvPr/>
        </p:nvGrpSpPr>
        <p:grpSpPr>
          <a:xfrm>
            <a:off x="829456" y="3616784"/>
            <a:ext cx="1823009" cy="1104667"/>
            <a:chOff x="1236572" y="3287237"/>
            <a:chExt cx="2430679" cy="1104667"/>
          </a:xfrm>
        </p:grpSpPr>
        <p:cxnSp>
          <p:nvCxnSpPr>
            <p:cNvPr id="28" name="Conector recto 27"/>
            <p:cNvCxnSpPr/>
            <p:nvPr/>
          </p:nvCxnSpPr>
          <p:spPr>
            <a:xfrm>
              <a:off x="3662056" y="3287237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125273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5" name="Grupo 34"/>
          <p:cNvGrpSpPr/>
          <p:nvPr/>
        </p:nvGrpSpPr>
        <p:grpSpPr>
          <a:xfrm>
            <a:off x="3763498" y="3630391"/>
            <a:ext cx="1823009" cy="1072009"/>
            <a:chOff x="1236572" y="3319895"/>
            <a:chExt cx="2430679" cy="1072009"/>
          </a:xfrm>
        </p:grpSpPr>
        <p:cxnSp>
          <p:nvCxnSpPr>
            <p:cNvPr id="36" name="Conector recto 35"/>
            <p:cNvCxnSpPr/>
            <p:nvPr/>
          </p:nvCxnSpPr>
          <p:spPr>
            <a:xfrm>
              <a:off x="3662056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2125273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6" name="Grupo 41"/>
          <p:cNvGrpSpPr/>
          <p:nvPr/>
        </p:nvGrpSpPr>
        <p:grpSpPr>
          <a:xfrm>
            <a:off x="872318" y="5635547"/>
            <a:ext cx="1798516" cy="1086593"/>
            <a:chOff x="1236572" y="3287237"/>
            <a:chExt cx="2398021" cy="1086593"/>
          </a:xfrm>
        </p:grpSpPr>
        <p:cxnSp>
          <p:nvCxnSpPr>
            <p:cNvPr id="43" name="Conector recto 42"/>
            <p:cNvCxnSpPr/>
            <p:nvPr/>
          </p:nvCxnSpPr>
          <p:spPr>
            <a:xfrm>
              <a:off x="3629398" y="3287237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2724855" y="3288982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1882030" y="3303566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7" name="Grupo 48"/>
          <p:cNvGrpSpPr/>
          <p:nvPr/>
        </p:nvGrpSpPr>
        <p:grpSpPr>
          <a:xfrm>
            <a:off x="3729818" y="5597447"/>
            <a:ext cx="1847503" cy="1104667"/>
            <a:chOff x="1236572" y="3287237"/>
            <a:chExt cx="2463337" cy="1104667"/>
          </a:xfrm>
        </p:grpSpPr>
        <p:cxnSp>
          <p:nvCxnSpPr>
            <p:cNvPr id="50" name="Conector recto 49"/>
            <p:cNvCxnSpPr/>
            <p:nvPr/>
          </p:nvCxnSpPr>
          <p:spPr>
            <a:xfrm>
              <a:off x="3694714" y="3287237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adroTexto 52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8" name="Grupo 55"/>
          <p:cNvGrpSpPr/>
          <p:nvPr/>
        </p:nvGrpSpPr>
        <p:grpSpPr>
          <a:xfrm>
            <a:off x="6592421" y="3678017"/>
            <a:ext cx="1884243" cy="1072009"/>
            <a:chOff x="1236572" y="3319895"/>
            <a:chExt cx="2512324" cy="1072009"/>
          </a:xfrm>
        </p:grpSpPr>
        <p:cxnSp>
          <p:nvCxnSpPr>
            <p:cNvPr id="57" name="Conector recto 56"/>
            <p:cNvCxnSpPr/>
            <p:nvPr/>
          </p:nvCxnSpPr>
          <p:spPr>
            <a:xfrm>
              <a:off x="3743701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1953325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59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9" name="Grupo 62"/>
          <p:cNvGrpSpPr/>
          <p:nvPr/>
        </p:nvGrpSpPr>
        <p:grpSpPr>
          <a:xfrm>
            <a:off x="6660798" y="5597444"/>
            <a:ext cx="1798516" cy="1104667"/>
            <a:chOff x="1236572" y="3287237"/>
            <a:chExt cx="2398021" cy="1104667"/>
          </a:xfrm>
        </p:grpSpPr>
        <p:cxnSp>
          <p:nvCxnSpPr>
            <p:cNvPr id="64" name="Conector recto 63"/>
            <p:cNvCxnSpPr/>
            <p:nvPr/>
          </p:nvCxnSpPr>
          <p:spPr>
            <a:xfrm>
              <a:off x="3629398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1920667" y="3287237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uadroTexto 66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0" name="Grupo 69"/>
          <p:cNvGrpSpPr/>
          <p:nvPr/>
        </p:nvGrpSpPr>
        <p:grpSpPr>
          <a:xfrm>
            <a:off x="6606708" y="1623971"/>
            <a:ext cx="1859750" cy="1072009"/>
            <a:chOff x="1236572" y="3319895"/>
            <a:chExt cx="2479666" cy="1072009"/>
          </a:xfrm>
        </p:grpSpPr>
        <p:cxnSp>
          <p:nvCxnSpPr>
            <p:cNvPr id="71" name="Conector recto 70"/>
            <p:cNvCxnSpPr/>
            <p:nvPr/>
          </p:nvCxnSpPr>
          <p:spPr>
            <a:xfrm>
              <a:off x="3711043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2779821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1888009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uadroTexto 73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2125274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1" name="Grupo 76"/>
          <p:cNvGrpSpPr/>
          <p:nvPr/>
        </p:nvGrpSpPr>
        <p:grpSpPr>
          <a:xfrm>
            <a:off x="3806361" y="1614446"/>
            <a:ext cx="1798516" cy="1072009"/>
            <a:chOff x="1236572" y="3319895"/>
            <a:chExt cx="2398021" cy="1072009"/>
          </a:xfrm>
        </p:grpSpPr>
        <p:cxnSp>
          <p:nvCxnSpPr>
            <p:cNvPr id="78" name="Conector recto 77"/>
            <p:cNvCxnSpPr/>
            <p:nvPr/>
          </p:nvCxnSpPr>
          <p:spPr>
            <a:xfrm>
              <a:off x="3629398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2779821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1936996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uadroTexto 80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2" name="Grupo 83"/>
          <p:cNvGrpSpPr/>
          <p:nvPr/>
        </p:nvGrpSpPr>
        <p:grpSpPr>
          <a:xfrm>
            <a:off x="830734" y="1660997"/>
            <a:ext cx="1823009" cy="1072009"/>
            <a:chOff x="1236572" y="3319895"/>
            <a:chExt cx="2430678" cy="1072009"/>
          </a:xfrm>
        </p:grpSpPr>
        <p:cxnSp>
          <p:nvCxnSpPr>
            <p:cNvPr id="85" name="Conector recto 84"/>
            <p:cNvCxnSpPr/>
            <p:nvPr/>
          </p:nvCxnSpPr>
          <p:spPr>
            <a:xfrm>
              <a:off x="3662055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2763492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>
              <a:off x="1936996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uadroTexto 87"/>
            <p:cNvSpPr txBox="1"/>
            <p:nvPr/>
          </p:nvSpPr>
          <p:spPr>
            <a:xfrm>
              <a:off x="1236572" y="3665135"/>
              <a:ext cx="7638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2125274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90" name="CuadroTexto 89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8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012" y="44624"/>
            <a:ext cx="8230459" cy="47707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/>
              <a:t>Proporción de Niños menores de 1 año con CRED completo para la edad en 40% más </a:t>
            </a:r>
            <a:r>
              <a:rPr lang="es-MX" sz="2400" b="1" dirty="0"/>
              <a:t>pobre </a:t>
            </a:r>
            <a:r>
              <a:rPr lang="es-MX" sz="2400" b="1" dirty="0" smtClean="0"/>
              <a:t>de 9 </a:t>
            </a:r>
            <a:r>
              <a:rPr lang="es-MX" sz="2400" b="1" dirty="0"/>
              <a:t>departamentos </a:t>
            </a:r>
            <a:r>
              <a:rPr lang="es-MX" sz="2400" b="1" dirty="0" smtClean="0"/>
              <a:t> </a:t>
            </a:r>
            <a:endParaRPr lang="es-MX" sz="24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096" y="2954784"/>
            <a:ext cx="2718248" cy="19368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097" y="881335"/>
            <a:ext cx="2683532" cy="18392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6741" y="946600"/>
            <a:ext cx="2741738" cy="183331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6741" y="2940514"/>
            <a:ext cx="2741738" cy="195110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095" y="5056287"/>
            <a:ext cx="2718249" cy="180948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49350" y="5070555"/>
            <a:ext cx="2699129" cy="179521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1385" y="943649"/>
            <a:ext cx="2699129" cy="189212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4877" y="2977038"/>
            <a:ext cx="2675637" cy="189212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71385" y="5075899"/>
            <a:ext cx="2699129" cy="180948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42096" y="548680"/>
            <a:ext cx="254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EUROPAN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209541" y="606086"/>
            <a:ext cx="28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EUROPAN –SWAP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084168" y="612710"/>
            <a:ext cx="254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OTROS</a:t>
            </a:r>
            <a:endParaRPr lang="es-MX" dirty="0"/>
          </a:p>
        </p:txBody>
      </p:sp>
      <p:grpSp>
        <p:nvGrpSpPr>
          <p:cNvPr id="3" name="Grupo 33"/>
          <p:cNvGrpSpPr/>
          <p:nvPr/>
        </p:nvGrpSpPr>
        <p:grpSpPr>
          <a:xfrm>
            <a:off x="927429" y="3432969"/>
            <a:ext cx="1749529" cy="1072009"/>
            <a:chOff x="1236572" y="3319895"/>
            <a:chExt cx="2332705" cy="1072009"/>
          </a:xfrm>
        </p:grpSpPr>
        <p:cxnSp>
          <p:nvCxnSpPr>
            <p:cNvPr id="28" name="Conector recto 27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4" name="Grupo 34"/>
          <p:cNvGrpSpPr/>
          <p:nvPr/>
        </p:nvGrpSpPr>
        <p:grpSpPr>
          <a:xfrm>
            <a:off x="3763498" y="3413919"/>
            <a:ext cx="1749529" cy="1072009"/>
            <a:chOff x="1236572" y="3319895"/>
            <a:chExt cx="2332705" cy="1072009"/>
          </a:xfrm>
        </p:grpSpPr>
        <p:cxnSp>
          <p:nvCxnSpPr>
            <p:cNvPr id="36" name="Conector recto 35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5" name="Grupo 41"/>
          <p:cNvGrpSpPr/>
          <p:nvPr/>
        </p:nvGrpSpPr>
        <p:grpSpPr>
          <a:xfrm>
            <a:off x="970292" y="5490369"/>
            <a:ext cx="1749529" cy="1072009"/>
            <a:chOff x="1236572" y="3319895"/>
            <a:chExt cx="2332705" cy="1072009"/>
          </a:xfrm>
        </p:grpSpPr>
        <p:cxnSp>
          <p:nvCxnSpPr>
            <p:cNvPr id="43" name="Conector recto 42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6" name="Grupo 48"/>
          <p:cNvGrpSpPr/>
          <p:nvPr/>
        </p:nvGrpSpPr>
        <p:grpSpPr>
          <a:xfrm>
            <a:off x="3827792" y="5452269"/>
            <a:ext cx="1749529" cy="1072009"/>
            <a:chOff x="1236572" y="3319895"/>
            <a:chExt cx="2332705" cy="1072009"/>
          </a:xfrm>
        </p:grpSpPr>
        <p:cxnSp>
          <p:nvCxnSpPr>
            <p:cNvPr id="50" name="Conector recto 49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adroTexto 52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7" name="Grupo 55"/>
          <p:cNvGrpSpPr/>
          <p:nvPr/>
        </p:nvGrpSpPr>
        <p:grpSpPr>
          <a:xfrm>
            <a:off x="6678148" y="3537110"/>
            <a:ext cx="1749529" cy="1072009"/>
            <a:chOff x="1236572" y="3319895"/>
            <a:chExt cx="2332705" cy="1072009"/>
          </a:xfrm>
        </p:grpSpPr>
        <p:cxnSp>
          <p:nvCxnSpPr>
            <p:cNvPr id="57" name="Conector recto 56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59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8" name="Grupo 62"/>
          <p:cNvGrpSpPr/>
          <p:nvPr/>
        </p:nvGrpSpPr>
        <p:grpSpPr>
          <a:xfrm>
            <a:off x="6685292" y="5566569"/>
            <a:ext cx="1749529" cy="1072009"/>
            <a:chOff x="1236572" y="3319895"/>
            <a:chExt cx="2332705" cy="1072009"/>
          </a:xfrm>
        </p:grpSpPr>
        <p:cxnSp>
          <p:nvCxnSpPr>
            <p:cNvPr id="64" name="Conector recto 63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uadroTexto 66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9" name="Grupo 69"/>
          <p:cNvGrpSpPr/>
          <p:nvPr/>
        </p:nvGrpSpPr>
        <p:grpSpPr>
          <a:xfrm>
            <a:off x="6692436" y="1394618"/>
            <a:ext cx="1749529" cy="1072009"/>
            <a:chOff x="1236572" y="3319895"/>
            <a:chExt cx="2332705" cy="1072009"/>
          </a:xfrm>
        </p:grpSpPr>
        <p:cxnSp>
          <p:nvCxnSpPr>
            <p:cNvPr id="71" name="Conector recto 70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uadroTexto 73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0" name="Grupo 76"/>
          <p:cNvGrpSpPr/>
          <p:nvPr/>
        </p:nvGrpSpPr>
        <p:grpSpPr>
          <a:xfrm>
            <a:off x="3806360" y="1385094"/>
            <a:ext cx="1749529" cy="1072009"/>
            <a:chOff x="1236572" y="3319895"/>
            <a:chExt cx="2332705" cy="1072009"/>
          </a:xfrm>
        </p:grpSpPr>
        <p:cxnSp>
          <p:nvCxnSpPr>
            <p:cNvPr id="78" name="Conector recto 77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uadroTexto 80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1" name="Grupo 83"/>
          <p:cNvGrpSpPr/>
          <p:nvPr/>
        </p:nvGrpSpPr>
        <p:grpSpPr>
          <a:xfrm>
            <a:off x="923533" y="1439366"/>
            <a:ext cx="1749529" cy="1072009"/>
            <a:chOff x="1236572" y="3319895"/>
            <a:chExt cx="2332705" cy="1072009"/>
          </a:xfrm>
        </p:grpSpPr>
        <p:cxnSp>
          <p:nvCxnSpPr>
            <p:cNvPr id="85" name="Conector recto 84"/>
            <p:cNvCxnSpPr/>
            <p:nvPr/>
          </p:nvCxnSpPr>
          <p:spPr>
            <a:xfrm>
              <a:off x="356408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uadroTexto 87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90" name="CuadroTexto 89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53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0041" y="5015078"/>
            <a:ext cx="2724127" cy="18458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350" y="3028992"/>
            <a:ext cx="2782817" cy="18728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1350" y="1137414"/>
            <a:ext cx="2782817" cy="17654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8822" y="5004262"/>
            <a:ext cx="2833939" cy="18566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415" y="2993110"/>
            <a:ext cx="2818346" cy="19086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7009" y="1110898"/>
            <a:ext cx="2755753" cy="17700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287" y="1131963"/>
            <a:ext cx="2753803" cy="1748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2287" y="5000474"/>
            <a:ext cx="2753802" cy="18604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8465" y="2993108"/>
            <a:ext cx="2733102" cy="19086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602"/>
            <a:ext cx="9144000" cy="47707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/>
              <a:t>Proporción de Niños menores de 1 año con CRED, vacuna, suplemento de hierro y DNI según  edad en 40% más pobre</a:t>
            </a:r>
            <a:endParaRPr lang="es-MX" sz="2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95536" y="764704"/>
            <a:ext cx="254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EUROPAN 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262981" y="767780"/>
            <a:ext cx="28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EUROPAN –SWAP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213193" y="774404"/>
            <a:ext cx="254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OTROS</a:t>
            </a:r>
            <a:endParaRPr lang="es-MX" dirty="0"/>
          </a:p>
        </p:txBody>
      </p:sp>
      <p:grpSp>
        <p:nvGrpSpPr>
          <p:cNvPr id="3" name="Grupo 33"/>
          <p:cNvGrpSpPr/>
          <p:nvPr/>
        </p:nvGrpSpPr>
        <p:grpSpPr>
          <a:xfrm>
            <a:off x="829456" y="3508662"/>
            <a:ext cx="1823009" cy="1104667"/>
            <a:chOff x="1236572" y="3287237"/>
            <a:chExt cx="2430679" cy="1104667"/>
          </a:xfrm>
        </p:grpSpPr>
        <p:cxnSp>
          <p:nvCxnSpPr>
            <p:cNvPr id="28" name="Conector recto 27"/>
            <p:cNvCxnSpPr/>
            <p:nvPr/>
          </p:nvCxnSpPr>
          <p:spPr>
            <a:xfrm>
              <a:off x="3662056" y="3287237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125273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3" name="Grupo 34"/>
          <p:cNvGrpSpPr/>
          <p:nvPr/>
        </p:nvGrpSpPr>
        <p:grpSpPr>
          <a:xfrm>
            <a:off x="3763498" y="3522270"/>
            <a:ext cx="1823009" cy="1072009"/>
            <a:chOff x="1236572" y="3319895"/>
            <a:chExt cx="2430679" cy="1072009"/>
          </a:xfrm>
        </p:grpSpPr>
        <p:cxnSp>
          <p:nvCxnSpPr>
            <p:cNvPr id="36" name="Conector recto 35"/>
            <p:cNvCxnSpPr/>
            <p:nvPr/>
          </p:nvCxnSpPr>
          <p:spPr>
            <a:xfrm>
              <a:off x="3662056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2125273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4" name="Grupo 41"/>
          <p:cNvGrpSpPr/>
          <p:nvPr/>
        </p:nvGrpSpPr>
        <p:grpSpPr>
          <a:xfrm>
            <a:off x="872318" y="5540304"/>
            <a:ext cx="1798516" cy="1086593"/>
            <a:chOff x="1236572" y="3287237"/>
            <a:chExt cx="2398021" cy="1086593"/>
          </a:xfrm>
        </p:grpSpPr>
        <p:cxnSp>
          <p:nvCxnSpPr>
            <p:cNvPr id="43" name="Conector recto 42"/>
            <p:cNvCxnSpPr/>
            <p:nvPr/>
          </p:nvCxnSpPr>
          <p:spPr>
            <a:xfrm>
              <a:off x="3629398" y="3287237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2763492" y="3288982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1920667" y="3303566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5" name="Grupo 48"/>
          <p:cNvGrpSpPr/>
          <p:nvPr/>
        </p:nvGrpSpPr>
        <p:grpSpPr>
          <a:xfrm>
            <a:off x="3729818" y="5502204"/>
            <a:ext cx="1847503" cy="1104667"/>
            <a:chOff x="1236572" y="3287237"/>
            <a:chExt cx="2463337" cy="1104667"/>
          </a:xfrm>
        </p:grpSpPr>
        <p:cxnSp>
          <p:nvCxnSpPr>
            <p:cNvPr id="50" name="Conector recto 49"/>
            <p:cNvCxnSpPr/>
            <p:nvPr/>
          </p:nvCxnSpPr>
          <p:spPr>
            <a:xfrm>
              <a:off x="3694714" y="3287237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2002312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adroTexto 52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6" name="Grupo 55"/>
          <p:cNvGrpSpPr/>
          <p:nvPr/>
        </p:nvGrpSpPr>
        <p:grpSpPr>
          <a:xfrm>
            <a:off x="6592421" y="3569895"/>
            <a:ext cx="1884243" cy="1072009"/>
            <a:chOff x="1236572" y="3319895"/>
            <a:chExt cx="2512324" cy="1072009"/>
          </a:xfrm>
        </p:grpSpPr>
        <p:cxnSp>
          <p:nvCxnSpPr>
            <p:cNvPr id="57" name="Conector recto 56"/>
            <p:cNvCxnSpPr/>
            <p:nvPr/>
          </p:nvCxnSpPr>
          <p:spPr>
            <a:xfrm>
              <a:off x="3743701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1953325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59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7" name="Grupo 62"/>
          <p:cNvGrpSpPr/>
          <p:nvPr/>
        </p:nvGrpSpPr>
        <p:grpSpPr>
          <a:xfrm>
            <a:off x="6660798" y="5502201"/>
            <a:ext cx="1798516" cy="1104667"/>
            <a:chOff x="1236572" y="3287237"/>
            <a:chExt cx="2398021" cy="1104667"/>
          </a:xfrm>
        </p:grpSpPr>
        <p:cxnSp>
          <p:nvCxnSpPr>
            <p:cNvPr id="64" name="Conector recto 63"/>
            <p:cNvCxnSpPr/>
            <p:nvPr/>
          </p:nvCxnSpPr>
          <p:spPr>
            <a:xfrm>
              <a:off x="3629398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2812479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1920667" y="3287237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uadroTexto 66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8" name="Grupo 69"/>
          <p:cNvGrpSpPr/>
          <p:nvPr/>
        </p:nvGrpSpPr>
        <p:grpSpPr>
          <a:xfrm>
            <a:off x="6606708" y="1515849"/>
            <a:ext cx="1859750" cy="1072009"/>
            <a:chOff x="1236572" y="3319895"/>
            <a:chExt cx="2479666" cy="1072009"/>
          </a:xfrm>
        </p:grpSpPr>
        <p:cxnSp>
          <p:nvCxnSpPr>
            <p:cNvPr id="71" name="Conector recto 70"/>
            <p:cNvCxnSpPr/>
            <p:nvPr/>
          </p:nvCxnSpPr>
          <p:spPr>
            <a:xfrm>
              <a:off x="3711043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2779821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1888009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uadroTexto 73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2125274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19" name="Grupo 76"/>
          <p:cNvGrpSpPr/>
          <p:nvPr/>
        </p:nvGrpSpPr>
        <p:grpSpPr>
          <a:xfrm>
            <a:off x="3806361" y="1506324"/>
            <a:ext cx="1798516" cy="1072009"/>
            <a:chOff x="1236572" y="3319895"/>
            <a:chExt cx="2398021" cy="1072009"/>
          </a:xfrm>
        </p:grpSpPr>
        <p:cxnSp>
          <p:nvCxnSpPr>
            <p:cNvPr id="78" name="Conector recto 77"/>
            <p:cNvCxnSpPr/>
            <p:nvPr/>
          </p:nvCxnSpPr>
          <p:spPr>
            <a:xfrm>
              <a:off x="3629398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2779821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1936996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uadroTexto 80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2125275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  <p:grpSp>
        <p:nvGrpSpPr>
          <p:cNvPr id="20" name="Grupo 83"/>
          <p:cNvGrpSpPr/>
          <p:nvPr/>
        </p:nvGrpSpPr>
        <p:grpSpPr>
          <a:xfrm>
            <a:off x="850052" y="1501359"/>
            <a:ext cx="1823009" cy="1072009"/>
            <a:chOff x="1236572" y="3319895"/>
            <a:chExt cx="2430678" cy="1072009"/>
          </a:xfrm>
        </p:grpSpPr>
        <p:cxnSp>
          <p:nvCxnSpPr>
            <p:cNvPr id="85" name="Conector recto 84"/>
            <p:cNvCxnSpPr/>
            <p:nvPr/>
          </p:nvCxnSpPr>
          <p:spPr>
            <a:xfrm>
              <a:off x="3662055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2763492" y="3321640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>
              <a:off x="1936996" y="3319895"/>
              <a:ext cx="5195" cy="1070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uadroTexto 87"/>
            <p:cNvSpPr txBox="1"/>
            <p:nvPr/>
          </p:nvSpPr>
          <p:spPr>
            <a:xfrm>
              <a:off x="1236572" y="3665135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2012</a:t>
              </a:r>
              <a:endParaRPr lang="es-MX" sz="1000" dirty="0"/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2125274" y="3665136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2013</a:t>
              </a:r>
              <a:endParaRPr lang="es-MX" sz="1000" dirty="0"/>
            </a:p>
          </p:txBody>
        </p:sp>
        <p:sp>
          <p:nvSpPr>
            <p:cNvPr id="90" name="CuadroTexto 89"/>
            <p:cNvSpPr txBox="1"/>
            <p:nvPr/>
          </p:nvSpPr>
          <p:spPr>
            <a:xfrm>
              <a:off x="3018900" y="3670331"/>
              <a:ext cx="44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2014</a:t>
              </a:r>
              <a:endParaRPr lang="es-MX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17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330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/>
              <a:t>Proporción de niños de 12 y 13 meses de edad que recibieron 6 atenciones de suplemento de hierro en distritos con mas de 3000 habitantes en centros poblados amazónicos</a:t>
            </a:r>
            <a:endParaRPr lang="es-MX" sz="2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2222"/>
          <a:stretch/>
        </p:blipFill>
        <p:spPr>
          <a:xfrm>
            <a:off x="367048" y="1751528"/>
            <a:ext cx="8297213" cy="4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8939"/>
            <a:ext cx="9144000" cy="830997"/>
          </a:xfr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sz="2400" b="1" dirty="0">
                <a:latin typeface="+mn-lt"/>
                <a:ea typeface="+mn-ea"/>
                <a:cs typeface="+mn-cs"/>
              </a:rPr>
              <a:t>Proporción de Gestantes con exámenes de laboratorio en el primer trimestre y 4 atenciones con suplemento de hierro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2315" y="1494075"/>
            <a:ext cx="3896576" cy="252028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5690" y="4005064"/>
            <a:ext cx="427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Distritos priorizados Quintil 1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499992" y="918012"/>
            <a:ext cx="454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Distritos con mas de 3000 habitantes de comunidades nativas amazónicas</a:t>
            </a:r>
            <a:endParaRPr lang="es-MX" sz="1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7544" y="1062028"/>
            <a:ext cx="427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Total</a:t>
            </a:r>
            <a:endParaRPr lang="es-MX" sz="16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477077" y="4014356"/>
            <a:ext cx="427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Distritos Quintil 5</a:t>
            </a:r>
            <a:endParaRPr lang="es-MX" sz="16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389" y="1494074"/>
            <a:ext cx="4254449" cy="2510989"/>
          </a:xfrm>
          <a:prstGeom prst="rect">
            <a:avLst/>
          </a:prstGeom>
        </p:spPr>
      </p:pic>
      <p:pic>
        <p:nvPicPr>
          <p:cNvPr id="23" name="Marcador de contenido 22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11389" y="4332179"/>
            <a:ext cx="4254449" cy="23371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319733"/>
            <a:ext cx="3921691" cy="23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58161"/>
            <a:ext cx="9144000" cy="461665"/>
          </a:xfr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sz="2400" b="1" dirty="0">
                <a:latin typeface="+mn-lt"/>
                <a:ea typeface="+mn-ea"/>
                <a:cs typeface="+mn-cs"/>
              </a:rPr>
              <a:t>Proporción de Gestantes </a:t>
            </a:r>
            <a:r>
              <a:rPr lang="es-MX" sz="2400" b="1" dirty="0" smtClean="0">
                <a:latin typeface="+mn-lt"/>
                <a:ea typeface="+mn-ea"/>
                <a:cs typeface="+mn-cs"/>
              </a:rPr>
              <a:t>afiliadas al SIS con parto institucional </a:t>
            </a:r>
            <a:endParaRPr lang="es-MX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572000" y="476672"/>
            <a:ext cx="427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Distritos con mas de 3000 habitantes de comunidades nativas amazónicas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3528" y="692696"/>
            <a:ext cx="42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7559" y="1196752"/>
            <a:ext cx="4038600" cy="2642450"/>
          </a:xfrm>
          <a:prstGeom prst="rect">
            <a:avLst/>
          </a:prstGeom>
        </p:spPr>
      </p:pic>
      <p:pic>
        <p:nvPicPr>
          <p:cNvPr id="22" name="Marcador de contenido 2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0496" y="1210246"/>
            <a:ext cx="4005757" cy="262096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05690" y="3890357"/>
            <a:ext cx="42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Distritos priorizados Quintil 1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664676" y="3933056"/>
            <a:ext cx="42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Distritos Quintil 5</a:t>
            </a:r>
            <a:endParaRPr lang="es-MX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194" y="4208535"/>
            <a:ext cx="4036316" cy="24608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676" y="4222845"/>
            <a:ext cx="4038600" cy="24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0123"/>
            <a:ext cx="9144000" cy="8506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 smtClean="0"/>
              <a:t>Disponibilidad de equipos críticos según estándar en EESS quintil 1 y 2 </a:t>
            </a:r>
            <a:endParaRPr lang="es-PE" sz="2400" b="1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95697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8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Entrada de lápiz 47"/>
              <p14:cNvContentPartPr/>
              <p14:nvPr/>
            </p14:nvContentPartPr>
            <p14:xfrm>
              <a:off x="7029390" y="8039250"/>
              <a:ext cx="360" cy="360"/>
            </p14:xfrm>
          </p:contentPart>
        </mc:Choice>
        <mc:Fallback xmlns="">
          <p:pic>
            <p:nvPicPr>
              <p:cNvPr id="48" name="Entrada de lápiz 47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263133" y="8027370"/>
                <a:ext cx="1809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188640"/>
            <a:ext cx="9144000" cy="578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31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grpSp>
        <p:nvGrpSpPr>
          <p:cNvPr id="2" name="21 Grupo"/>
          <p:cNvGrpSpPr/>
          <p:nvPr/>
        </p:nvGrpSpPr>
        <p:grpSpPr>
          <a:xfrm>
            <a:off x="-16755" y="-27384"/>
            <a:ext cx="9160755" cy="1008112"/>
            <a:chOff x="-16755" y="1916832"/>
            <a:chExt cx="9160755" cy="1439198"/>
          </a:xfrm>
        </p:grpSpPr>
        <p:pic>
          <p:nvPicPr>
            <p:cNvPr id="23" name="22 Imagen" descr="FONDO_MOD_2-01.tif"/>
            <p:cNvPicPr>
              <a:picLocks noChangeAspect="1"/>
            </p:cNvPicPr>
            <p:nvPr/>
          </p:nvPicPr>
          <p:blipFill>
            <a:blip r:embed="rId3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24" name="23 Rectángulo"/>
            <p:cNvSpPr/>
            <p:nvPr/>
          </p:nvSpPr>
          <p:spPr>
            <a:xfrm rot="270301">
              <a:off x="-16755" y="2658930"/>
              <a:ext cx="6876256" cy="6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5292080" y="116632"/>
            <a:ext cx="3672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1"/>
                </a:solidFill>
              </a:rPr>
              <a:t>APOYO </a:t>
            </a:r>
            <a:r>
              <a:rPr lang="es-MX" sz="1300" b="1" dirty="0" smtClean="0">
                <a:solidFill>
                  <a:schemeClr val="bg1"/>
                </a:solidFill>
              </a:rPr>
              <a:t>PRESUPUESTARIO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15" name="19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8A73F-59EE-4430-BEFE-A2188DB67C6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9 Marcador de número de diapositiva"/>
          <p:cNvSpPr txBox="1">
            <a:spLocks/>
          </p:cNvSpPr>
          <p:nvPr/>
        </p:nvSpPr>
        <p:spPr>
          <a:xfrm>
            <a:off x="6625208" y="59647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8A73F-59EE-4430-BEFE-A2188DB67C6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16 Diagrama"/>
          <p:cNvGraphicFramePr/>
          <p:nvPr/>
        </p:nvGraphicFramePr>
        <p:xfrm>
          <a:off x="827584" y="1124744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732240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2009 - 2014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732240" y="25649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2012 - 2016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732240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2014 - 2018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732240" y="16195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60.8 </a:t>
            </a:r>
            <a:r>
              <a:rPr lang="es-PE" dirty="0" smtClean="0"/>
              <a:t>millones €</a:t>
            </a:r>
            <a:endParaRPr lang="es-MX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804248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13 </a:t>
            </a:r>
            <a:r>
              <a:rPr lang="es-PE" dirty="0" smtClean="0"/>
              <a:t>millones €</a:t>
            </a:r>
            <a:endParaRPr lang="es-MX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732240" y="4437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32.2 </a:t>
            </a:r>
            <a:r>
              <a:rPr lang="es-PE" dirty="0" smtClean="0"/>
              <a:t>millones €</a:t>
            </a:r>
            <a:endParaRPr lang="es-MX" dirty="0"/>
          </a:p>
        </p:txBody>
      </p:sp>
      <p:sp>
        <p:nvSpPr>
          <p:cNvPr id="36" name="35 Rectángulo"/>
          <p:cNvSpPr/>
          <p:nvPr/>
        </p:nvSpPr>
        <p:spPr>
          <a:xfrm>
            <a:off x="802382" y="5747736"/>
            <a:ext cx="7704856" cy="7056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16 Grupo"/>
          <p:cNvGrpSpPr/>
          <p:nvPr/>
        </p:nvGrpSpPr>
        <p:grpSpPr>
          <a:xfrm>
            <a:off x="1187624" y="5292034"/>
            <a:ext cx="5393399" cy="945278"/>
            <a:chOff x="385242" y="2812009"/>
            <a:chExt cx="5393399" cy="945278"/>
          </a:xfrm>
        </p:grpSpPr>
        <p:sp>
          <p:nvSpPr>
            <p:cNvPr id="38" name="37 Rectángulo redondeado"/>
            <p:cNvSpPr/>
            <p:nvPr/>
          </p:nvSpPr>
          <p:spPr>
            <a:xfrm>
              <a:off x="385242" y="2812009"/>
              <a:ext cx="5393399" cy="94527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412725" y="2825471"/>
              <a:ext cx="5301109" cy="852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858" tIns="0" rIns="203858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000" b="1" dirty="0">
                  <a:solidFill>
                    <a:schemeClr val="bg1"/>
                  </a:solidFill>
                </a:rPr>
                <a:t>Convenio de Apoyo al Programa </a:t>
              </a:r>
              <a:r>
                <a:rPr lang="es-MX" sz="2000" b="1" dirty="0">
                  <a:solidFill>
                    <a:schemeClr val="bg1"/>
                  </a:solidFill>
                </a:rPr>
                <a:t>Apoyo a la Política de Aseguramiento Universal en Salud en el Perú</a:t>
              </a: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6804248" y="5269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2014 - 2016</a:t>
            </a:r>
            <a:endParaRPr lang="es-MX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732240" y="57737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6.5 </a:t>
            </a:r>
            <a:r>
              <a:rPr lang="es-PE" dirty="0" smtClean="0"/>
              <a:t>millones €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33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5 Rectángulo"/>
          <p:cNvSpPr/>
          <p:nvPr/>
        </p:nvSpPr>
        <p:spPr>
          <a:xfrm>
            <a:off x="0" y="837009"/>
            <a:ext cx="9144000" cy="751285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24579" name="5 CuadroTexto"/>
          <p:cNvSpPr txBox="1">
            <a:spLocks noChangeArrowheads="1"/>
          </p:cNvSpPr>
          <p:nvPr/>
        </p:nvSpPr>
        <p:spPr bwMode="auto">
          <a:xfrm>
            <a:off x="409501" y="808434"/>
            <a:ext cx="81855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MX" altLang="es-PE" sz="2100" dirty="0">
                <a:solidFill>
                  <a:prstClr val="white"/>
                </a:solidFill>
                <a:latin typeface="Georgia" pitchFamily="18" charset="0"/>
                <a:ea typeface="ＭＳ Ｐゴシック" pitchFamily="34" charset="-128"/>
              </a:rPr>
              <a:t>Cada niña y niño debe recibir el </a:t>
            </a:r>
            <a:r>
              <a:rPr lang="es-MX" altLang="es-PE" sz="2700" dirty="0">
                <a:solidFill>
                  <a:prstClr val="white"/>
                </a:solidFill>
                <a:latin typeface="Georgia" pitchFamily="18" charset="0"/>
                <a:ea typeface="ＭＳ Ｐゴシック" pitchFamily="34" charset="-128"/>
              </a:rPr>
              <a:t>paquete integrado </a:t>
            </a:r>
            <a:r>
              <a:rPr lang="es-MX" altLang="es-PE" sz="2100" dirty="0">
                <a:solidFill>
                  <a:prstClr val="white"/>
                </a:solidFill>
                <a:latin typeface="Georgia" pitchFamily="18" charset="0"/>
                <a:ea typeface="ＭＳ Ｐゴシック" pitchFamily="34" charset="-128"/>
              </a:rPr>
              <a:t>de intervenciones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28435595"/>
              </p:ext>
            </p:extLst>
          </p:nvPr>
        </p:nvGraphicFramePr>
        <p:xfrm>
          <a:off x="6099040" y="1730367"/>
          <a:ext cx="2627765" cy="281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03220813"/>
              </p:ext>
            </p:extLst>
          </p:nvPr>
        </p:nvGraphicFramePr>
        <p:xfrm>
          <a:off x="3165565" y="1743568"/>
          <a:ext cx="2715986" cy="28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86769532"/>
              </p:ext>
            </p:extLst>
          </p:nvPr>
        </p:nvGraphicFramePr>
        <p:xfrm>
          <a:off x="309019" y="1751590"/>
          <a:ext cx="2667000" cy="278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4583" name="Imagen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9297" y="837009"/>
            <a:ext cx="709613" cy="75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4" name="9 Grupo"/>
          <p:cNvGrpSpPr>
            <a:grpSpLocks/>
          </p:cNvGrpSpPr>
          <p:nvPr/>
        </p:nvGrpSpPr>
        <p:grpSpPr bwMode="auto">
          <a:xfrm>
            <a:off x="1163239" y="4710827"/>
            <a:ext cx="6930142" cy="1028700"/>
            <a:chOff x="145643" y="694181"/>
            <a:chExt cx="3557280" cy="3193377"/>
          </a:xfrm>
        </p:grpSpPr>
        <p:sp>
          <p:nvSpPr>
            <p:cNvPr id="11" name="10 Rectángulo redondeado"/>
            <p:cNvSpPr/>
            <p:nvPr/>
          </p:nvSpPr>
          <p:spPr>
            <a:xfrm>
              <a:off x="145643" y="694181"/>
              <a:ext cx="3552641" cy="3193377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50282" y="710441"/>
              <a:ext cx="3552641" cy="1060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102870" bIns="102870" spcCol="1270" anchor="ctr"/>
            <a:lstStyle/>
            <a:p>
              <a:pPr algn="ctr" defTabSz="1200150" eaLnBrk="0" hangingPunct="0">
                <a:spcAft>
                  <a:spcPts val="0"/>
                </a:spcAft>
                <a:defRPr/>
              </a:pPr>
              <a:r>
                <a:rPr lang="es-PE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ndara" panose="020E0502030303020204" pitchFamily="34" charset="0"/>
                </a:rPr>
                <a:t>Paquete 4 </a:t>
              </a:r>
            </a:p>
            <a:p>
              <a:pPr algn="ctr" defTabSz="1200150" eaLnBrk="0" hangingPunct="0">
                <a:spcAft>
                  <a:spcPts val="0"/>
                </a:spcAft>
                <a:defRPr/>
              </a:pPr>
              <a:r>
                <a:rPr lang="es-PE" sz="1500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ndara" panose="020E0502030303020204" pitchFamily="34" charset="0"/>
                </a:rPr>
                <a:t>Entorno</a:t>
              </a:r>
            </a:p>
          </p:txBody>
        </p:sp>
      </p:grpSp>
      <p:grpSp>
        <p:nvGrpSpPr>
          <p:cNvPr id="24585" name="12 Grupo"/>
          <p:cNvGrpSpPr>
            <a:grpSpLocks/>
          </p:cNvGrpSpPr>
          <p:nvPr/>
        </p:nvGrpSpPr>
        <p:grpSpPr bwMode="auto">
          <a:xfrm>
            <a:off x="2182417" y="5180410"/>
            <a:ext cx="4945856" cy="459581"/>
            <a:chOff x="552834" y="1270440"/>
            <a:chExt cx="2659998" cy="2179155"/>
          </a:xfrm>
        </p:grpSpPr>
        <p:sp>
          <p:nvSpPr>
            <p:cNvPr id="14" name="13 Rectángulo redondeado"/>
            <p:cNvSpPr/>
            <p:nvPr/>
          </p:nvSpPr>
          <p:spPr>
            <a:xfrm>
              <a:off x="552834" y="1270440"/>
              <a:ext cx="2659998" cy="217915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616869" y="1291891"/>
              <a:ext cx="2531929" cy="205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25718" rIns="34290" bIns="25718" spcCol="1270" anchor="ctr"/>
            <a:lstStyle/>
            <a:p>
              <a:pPr algn="ctr" defTabSz="600075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600" dirty="0">
                  <a:solidFill>
                    <a:prstClr val="black"/>
                  </a:solidFill>
                  <a:latin typeface="Candara" panose="020E0502030303020204" pitchFamily="34" charset="0"/>
                </a:rPr>
                <a:t>Acceso a agua clorada para consumo humano </a:t>
              </a:r>
              <a:r>
                <a:rPr lang="es-ES" sz="1600" dirty="0">
                  <a:solidFill>
                    <a:prstClr val="black"/>
                  </a:solidFill>
                  <a:latin typeface="Candara" panose="020E0502030303020204" pitchFamily="34" charset="0"/>
                </a:rPr>
                <a:t>(cloro residual en muestra de agua de consumo &gt;= 0.1 mg/l).</a:t>
              </a:r>
              <a:endParaRPr lang="es-PE" sz="1600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16" name="Imagen 15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76" y="840011"/>
            <a:ext cx="850742" cy="748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258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94065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REFLEXIONES FINALES </a:t>
            </a:r>
            <a:endParaRPr lang="es-MX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663055"/>
            <a:ext cx="8363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r>
              <a:rPr lang="es-MX" dirty="0" smtClean="0"/>
              <a:t>Existe un alineamiento en las políticas que el país viene implementando el País y los resultados que se esperan de ella.</a:t>
            </a:r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endParaRPr lang="es-MX" dirty="0" smtClean="0"/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r>
              <a:rPr lang="es-MX" dirty="0" smtClean="0"/>
              <a:t>La ejecución se realiza a través de los Programas Presupuestales, y por lo tanto refuerza sus resultados</a:t>
            </a:r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endParaRPr lang="es-MX" dirty="0" smtClean="0"/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r>
              <a:rPr lang="es-MX" dirty="0" smtClean="0"/>
              <a:t>El ingreso de los recursos al MEF y su ejecución con las normas del sistema de gestión financiera favorece la asignación de recursos adicionales a las entidades.   </a:t>
            </a:r>
          </a:p>
          <a:p>
            <a:pPr marL="450850" indent="-450850" algn="just">
              <a:buClr>
                <a:srgbClr val="CC0000"/>
              </a:buClr>
            </a:pPr>
            <a:r>
              <a:rPr lang="es-MX" dirty="0" smtClean="0"/>
              <a:t> </a:t>
            </a:r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r>
              <a:rPr lang="es-MX" dirty="0" smtClean="0"/>
              <a:t>Las reglas de desembolso de los cooperantes al Estado Peruano se negocia con cada uno, según sus particularidades.</a:t>
            </a:r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endParaRPr lang="es-MX" dirty="0" smtClean="0"/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r>
              <a:rPr lang="es-MX" dirty="0" smtClean="0"/>
              <a:t>Los recursos de donaciones permite generar compromisos y metas más allá del año fiscal y garantizar cierta sostenibilidad en cierre de brechas. </a:t>
            </a:r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endParaRPr lang="es-MX" dirty="0" smtClean="0"/>
          </a:p>
          <a:p>
            <a:pPr marL="450850" indent="-450850" algn="just">
              <a:buClr>
                <a:srgbClr val="CC0000"/>
              </a:buClr>
              <a:buFont typeface="Wingdings" pitchFamily="2" charset="2"/>
              <a:buChar char="ü"/>
            </a:pPr>
            <a:r>
              <a:rPr lang="es-MX" dirty="0" smtClean="0"/>
              <a:t>La ejecución del gasto de endeudamiento requiere de normas especificas.</a:t>
            </a:r>
          </a:p>
          <a:p>
            <a:endParaRPr lang="es-MX" dirty="0" smtClean="0"/>
          </a:p>
        </p:txBody>
      </p:sp>
      <p:grpSp>
        <p:nvGrpSpPr>
          <p:cNvPr id="5" name="21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6" name="5 Imagen" descr="FONDO_MOD_2-01.tif"/>
            <p:cNvPicPr>
              <a:picLocks noChangeAspect="1"/>
            </p:cNvPicPr>
            <p:nvPr/>
          </p:nvPicPr>
          <p:blipFill>
            <a:blip r:embed="rId2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7" name="6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413373" y="3429000"/>
            <a:ext cx="3438547" cy="33359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457200" algn="l"/>
                <a:tab pos="990600" algn="l"/>
              </a:tabLst>
              <a:defRPr/>
            </a:pPr>
            <a:r>
              <a:rPr lang="es-PE" b="1" dirty="0">
                <a:solidFill>
                  <a:schemeClr val="tx1"/>
                </a:solidFill>
              </a:rPr>
              <a:t>1. Política macroeconómica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13373" y="3861682"/>
            <a:ext cx="3438547" cy="28739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457200" algn="l"/>
                <a:tab pos="990600" algn="l"/>
              </a:tabLst>
              <a:defRPr/>
            </a:pPr>
            <a:r>
              <a:rPr lang="es-PE" b="1" dirty="0">
                <a:solidFill>
                  <a:schemeClr val="tx1"/>
                </a:solidFill>
              </a:rPr>
              <a:t>2. Gestión de las finanzas públicas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95536" y="4220889"/>
            <a:ext cx="3452741" cy="36023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71463" indent="-271463" algn="just">
              <a:tabLst>
                <a:tab pos="457200" algn="l"/>
                <a:tab pos="990600" algn="l"/>
              </a:tabLst>
              <a:defRPr/>
            </a:pPr>
            <a:r>
              <a:rPr lang="es-PE" b="1" dirty="0" smtClean="0">
                <a:solidFill>
                  <a:schemeClr val="tx1"/>
                </a:solidFill>
              </a:rPr>
              <a:t>3. Informe de Política (1 a más PP)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272323" y="5715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51520" y="5517232"/>
            <a:ext cx="460851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+mn-lt"/>
              </a:rPr>
              <a:t>Cumplimiento de metas en indicadores </a:t>
            </a:r>
            <a:r>
              <a:rPr lang="es-MX" dirty="0" smtClean="0">
                <a:latin typeface="+mn-lt"/>
              </a:rPr>
              <a:t>trazadores de productos priorizados de Programas Presupuestales en ámbitos priorizados.  </a:t>
            </a:r>
            <a:endParaRPr lang="es-MX" dirty="0">
              <a:latin typeface="+mn-lt"/>
            </a:endParaRPr>
          </a:p>
        </p:txBody>
      </p:sp>
      <p:grpSp>
        <p:nvGrpSpPr>
          <p:cNvPr id="26" name="21 Grupo"/>
          <p:cNvGrpSpPr/>
          <p:nvPr/>
        </p:nvGrpSpPr>
        <p:grpSpPr>
          <a:xfrm>
            <a:off x="-16755" y="-27384"/>
            <a:ext cx="9160755" cy="1008112"/>
            <a:chOff x="-16755" y="1916832"/>
            <a:chExt cx="9160755" cy="1439198"/>
          </a:xfrm>
        </p:grpSpPr>
        <p:pic>
          <p:nvPicPr>
            <p:cNvPr id="27" name="26 Imagen" descr="FONDO_MOD_2-01.tif"/>
            <p:cNvPicPr>
              <a:picLocks noChangeAspect="1"/>
            </p:cNvPicPr>
            <p:nvPr/>
          </p:nvPicPr>
          <p:blipFill>
            <a:blip r:embed="rId3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30" name="29 Rectángulo"/>
            <p:cNvSpPr/>
            <p:nvPr/>
          </p:nvSpPr>
          <p:spPr>
            <a:xfrm rot="270301">
              <a:off x="-16755" y="2658930"/>
              <a:ext cx="6876256" cy="6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5292080" y="116632"/>
            <a:ext cx="3672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1"/>
                </a:solidFill>
              </a:rPr>
              <a:t>APOYO </a:t>
            </a:r>
            <a:r>
              <a:rPr lang="es-MX" sz="1300" b="1" dirty="0" smtClean="0">
                <a:solidFill>
                  <a:schemeClr val="bg1"/>
                </a:solidFill>
              </a:rPr>
              <a:t>PRESUPUESTARIO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99592" y="69269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Condicionalidades en Convenios de Financiación</a:t>
            </a:r>
            <a:endParaRPr lang="es-MX" sz="20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15073" y="4653136"/>
            <a:ext cx="3438547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457200" algn="l"/>
                <a:tab pos="990600" algn="l"/>
              </a:tabLst>
              <a:defRPr/>
            </a:pPr>
            <a:r>
              <a:rPr lang="es-PE" b="1" dirty="0" smtClean="0">
                <a:solidFill>
                  <a:schemeClr val="tx1"/>
                </a:solidFill>
              </a:rPr>
              <a:t>4. Transparencia y Auditoria de las cuentas del Estado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39552" y="14127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Apoyo de la Unión Europea</a:t>
            </a:r>
          </a:p>
          <a:p>
            <a:pPr algn="ctr"/>
            <a:endParaRPr lang="es-MX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716016" y="14127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Apoyo de la Cooperación Belga</a:t>
            </a:r>
            <a:endParaRPr lang="es-MX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395536" y="1916832"/>
            <a:ext cx="1872208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Tramo Fijo</a:t>
            </a:r>
            <a:endParaRPr lang="es-MX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411760" y="1916832"/>
            <a:ext cx="1872208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Tramo Variable</a:t>
            </a:r>
            <a:endParaRPr lang="es-MX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79512" y="1412776"/>
            <a:ext cx="4320480" cy="12961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0" name="39 Conector angular"/>
          <p:cNvCxnSpPr>
            <a:stCxn id="34" idx="2"/>
            <a:endCxn id="17" idx="0"/>
          </p:cNvCxnSpPr>
          <p:nvPr/>
        </p:nvCxnSpPr>
        <p:spPr>
          <a:xfrm rot="16200000" flipH="1">
            <a:off x="1228087" y="2524440"/>
            <a:ext cx="1008112" cy="80100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>
            <a:stCxn id="35" idx="2"/>
          </p:cNvCxnSpPr>
          <p:nvPr/>
        </p:nvCxnSpPr>
        <p:spPr>
          <a:xfrm rot="16200000" flipH="1">
            <a:off x="2411760" y="3356992"/>
            <a:ext cx="2808312" cy="936104"/>
          </a:xfrm>
          <a:prstGeom prst="bentConnector3">
            <a:avLst>
              <a:gd name="adj1" fmla="val 18243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 redondeado"/>
          <p:cNvSpPr/>
          <p:nvPr/>
        </p:nvSpPr>
        <p:spPr>
          <a:xfrm>
            <a:off x="5868144" y="1916832"/>
            <a:ext cx="1872208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Requisitos </a:t>
            </a:r>
            <a:endParaRPr lang="es-MX" sz="2000" b="1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4644008" y="1412776"/>
            <a:ext cx="4320480" cy="12961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48 Rectángulo redondeado"/>
          <p:cNvSpPr/>
          <p:nvPr/>
        </p:nvSpPr>
        <p:spPr>
          <a:xfrm>
            <a:off x="5093893" y="3573016"/>
            <a:ext cx="3438547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80975" indent="-180975">
              <a:tabLst>
                <a:tab pos="457200" algn="l"/>
                <a:tab pos="990600" algn="l"/>
              </a:tabLst>
              <a:defRPr/>
            </a:pPr>
            <a:r>
              <a:rPr lang="es-PE" b="1" dirty="0">
                <a:solidFill>
                  <a:schemeClr val="tx1"/>
                </a:solidFill>
              </a:rPr>
              <a:t>1. </a:t>
            </a:r>
            <a:r>
              <a:rPr lang="es-PE" b="1" dirty="0" smtClean="0">
                <a:solidFill>
                  <a:schemeClr val="tx1"/>
                </a:solidFill>
              </a:rPr>
              <a:t>Presupuesto y Plan Operativo Anual  del 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5076056" y="4293730"/>
            <a:ext cx="3438547" cy="79145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0975" indent="-180975" algn="just">
              <a:tabLst>
                <a:tab pos="990600" algn="l"/>
              </a:tabLst>
              <a:defRPr/>
            </a:pPr>
            <a:r>
              <a:rPr lang="es-PE" b="1" dirty="0">
                <a:solidFill>
                  <a:schemeClr val="tx1"/>
                </a:solidFill>
              </a:rPr>
              <a:t>2. </a:t>
            </a:r>
            <a:r>
              <a:rPr lang="es-PE" b="1" dirty="0" smtClean="0">
                <a:solidFill>
                  <a:schemeClr val="tx1"/>
                </a:solidFill>
              </a:rPr>
              <a:t>Reporte técnico y financiero del Programa Salud Materno Neonatal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5076056" y="5156993"/>
            <a:ext cx="3452741" cy="43224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71463" indent="-271463" algn="just">
              <a:tabLst>
                <a:tab pos="457200" algn="l"/>
                <a:tab pos="990600" algn="l"/>
              </a:tabLst>
              <a:defRPr/>
            </a:pPr>
            <a:r>
              <a:rPr lang="es-PE" b="1" dirty="0" smtClean="0">
                <a:solidFill>
                  <a:schemeClr val="tx1"/>
                </a:solidFill>
              </a:rPr>
              <a:t>3.  Reporte de auditoria del SIS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5" name="54 Conector recto de flecha"/>
          <p:cNvCxnSpPr>
            <a:stCxn id="47" idx="2"/>
            <a:endCxn id="49" idx="0"/>
          </p:cNvCxnSpPr>
          <p:nvPr/>
        </p:nvCxnSpPr>
        <p:spPr>
          <a:xfrm>
            <a:off x="6804248" y="2420888"/>
            <a:ext cx="8919" cy="115212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6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5156051"/>
            <a:ext cx="503932" cy="365125"/>
          </a:xfrm>
        </p:spPr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12453" y="1628799"/>
            <a:ext cx="8136011" cy="7200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PE" sz="2400" b="1" dirty="0" smtClean="0"/>
              <a:t>Cumplimiento de metas de Indicadores priorizados del PAN (PP 001 Programa Articulado Nutricional)</a:t>
            </a:r>
            <a:endParaRPr lang="es-PE" sz="2400" b="1" dirty="0">
              <a:solidFill>
                <a:schemeClr val="tx1"/>
              </a:solidFill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-36512" y="-27384"/>
            <a:ext cx="9160755" cy="1439198"/>
            <a:chOff x="-16755" y="1916832"/>
            <a:chExt cx="9160755" cy="1439198"/>
          </a:xfrm>
        </p:grpSpPr>
        <p:pic>
          <p:nvPicPr>
            <p:cNvPr id="20" name="19 Imagen" descr="FONDO_MOD_2-01.tif"/>
            <p:cNvPicPr>
              <a:picLocks noChangeAspect="1"/>
            </p:cNvPicPr>
            <p:nvPr/>
          </p:nvPicPr>
          <p:blipFill>
            <a:blip r:embed="rId3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21" name="20 Rectángulo"/>
            <p:cNvSpPr/>
            <p:nvPr/>
          </p:nvSpPr>
          <p:spPr>
            <a:xfrm rot="270301">
              <a:off x="-16755" y="2658930"/>
              <a:ext cx="6876256" cy="6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5272323" y="5715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9" name="Freeform 53"/>
          <p:cNvSpPr>
            <a:spLocks/>
          </p:cNvSpPr>
          <p:nvPr/>
        </p:nvSpPr>
        <p:spPr bwMode="auto">
          <a:xfrm>
            <a:off x="323528" y="1988840"/>
            <a:ext cx="144463" cy="2561503"/>
          </a:xfrm>
          <a:custGeom>
            <a:avLst/>
            <a:gdLst>
              <a:gd name="T0" fmla="*/ 2147483647 w 282"/>
              <a:gd name="T1" fmla="*/ 0 h 2856"/>
              <a:gd name="T2" fmla="*/ 2147483647 w 282"/>
              <a:gd name="T3" fmla="*/ 0 h 2856"/>
              <a:gd name="T4" fmla="*/ 0 w 282"/>
              <a:gd name="T5" fmla="*/ 2147483647 h 2856"/>
              <a:gd name="T6" fmla="*/ 2147483647 w 282"/>
              <a:gd name="T7" fmla="*/ 2147483647 h 2856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2856"/>
              <a:gd name="T14" fmla="*/ 282 w 282"/>
              <a:gd name="T15" fmla="*/ 2856 h 2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2856">
                <a:moveTo>
                  <a:pt x="282" y="0"/>
                </a:moveTo>
                <a:lnTo>
                  <a:pt x="12" y="0"/>
                </a:lnTo>
                <a:lnTo>
                  <a:pt x="0" y="2856"/>
                </a:lnTo>
                <a:lnTo>
                  <a:pt x="212" y="285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 sz="20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83568" y="2996953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sz="2000" dirty="0"/>
              <a:t>1. </a:t>
            </a:r>
            <a:r>
              <a:rPr lang="es-PE" sz="2000" dirty="0" smtClean="0">
                <a:solidFill>
                  <a:schemeClr val="tx1"/>
                </a:solidFill>
              </a:rPr>
              <a:t>Proporción de menores de 36 meses con vacunas completas para su edad.</a:t>
            </a:r>
            <a:endParaRPr lang="es-PE" sz="2000" dirty="0" smtClean="0"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3568" y="3645024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sz="2000" dirty="0"/>
              <a:t>2</a:t>
            </a:r>
            <a:r>
              <a:rPr lang="es-PE" sz="2000" dirty="0" smtClean="0"/>
              <a:t>. </a:t>
            </a:r>
            <a:r>
              <a:rPr lang="es-PE" sz="2000" dirty="0" smtClean="0">
                <a:solidFill>
                  <a:schemeClr val="tx1"/>
                </a:solidFill>
              </a:rPr>
              <a:t>Proporción de menores de 36 meses con CRED completo para su edad</a:t>
            </a:r>
            <a:endParaRPr lang="es-PE" sz="2000" dirty="0" smtClean="0"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83568" y="4293096"/>
            <a:ext cx="820891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sz="2000" dirty="0" smtClean="0"/>
              <a:t>3. </a:t>
            </a:r>
            <a:r>
              <a:rPr lang="es-PE" sz="2000" dirty="0" smtClean="0">
                <a:solidFill>
                  <a:schemeClr val="tx1"/>
                </a:solidFill>
              </a:rPr>
              <a:t>Proporción de menores de 24 meses afiliados al SIS suplementados con hierro</a:t>
            </a:r>
            <a:endParaRPr lang="es-PE" sz="2000" dirty="0" smtClean="0">
              <a:ea typeface="Calibri"/>
              <a:cs typeface="Times New Roman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83568" y="5157192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sz="2000" dirty="0" smtClean="0"/>
              <a:t>4. </a:t>
            </a:r>
            <a:r>
              <a:rPr lang="es-PE" sz="2000" dirty="0" smtClean="0">
                <a:solidFill>
                  <a:schemeClr val="tx1"/>
                </a:solidFill>
              </a:rPr>
              <a:t>Proporción de gestantes que recibieron sales de hierro</a:t>
            </a:r>
            <a:endParaRPr lang="es-PE" sz="2000" dirty="0" smtClean="0">
              <a:ea typeface="Calibri"/>
              <a:cs typeface="Times New Roman"/>
            </a:endParaRPr>
          </a:p>
        </p:txBody>
      </p:sp>
      <p:sp>
        <p:nvSpPr>
          <p:cNvPr id="18" name="17 Abrir corchete"/>
          <p:cNvSpPr/>
          <p:nvPr/>
        </p:nvSpPr>
        <p:spPr>
          <a:xfrm>
            <a:off x="539552" y="2852936"/>
            <a:ext cx="216024" cy="2952328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9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5156051"/>
            <a:ext cx="503932" cy="365125"/>
          </a:xfrm>
        </p:spPr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grpSp>
        <p:nvGrpSpPr>
          <p:cNvPr id="2" name="18 Grupo"/>
          <p:cNvGrpSpPr/>
          <p:nvPr/>
        </p:nvGrpSpPr>
        <p:grpSpPr>
          <a:xfrm>
            <a:off x="-36512" y="-26422"/>
            <a:ext cx="9160755" cy="1439198"/>
            <a:chOff x="-16755" y="1916832"/>
            <a:chExt cx="9160755" cy="1439198"/>
          </a:xfrm>
        </p:grpSpPr>
        <p:pic>
          <p:nvPicPr>
            <p:cNvPr id="20" name="19 Imagen" descr="FONDO_MOD_2-01.tif"/>
            <p:cNvPicPr>
              <a:picLocks noChangeAspect="1"/>
            </p:cNvPicPr>
            <p:nvPr/>
          </p:nvPicPr>
          <p:blipFill>
            <a:blip r:embed="rId3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21" name="20 Rectángulo"/>
            <p:cNvSpPr/>
            <p:nvPr/>
          </p:nvSpPr>
          <p:spPr>
            <a:xfrm rot="270301">
              <a:off x="-16755" y="2658930"/>
              <a:ext cx="6876256" cy="6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5272323" y="5715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9" name="Freeform 53"/>
          <p:cNvSpPr>
            <a:spLocks/>
          </p:cNvSpPr>
          <p:nvPr/>
        </p:nvSpPr>
        <p:spPr bwMode="auto">
          <a:xfrm>
            <a:off x="323528" y="1988840"/>
            <a:ext cx="144463" cy="2561503"/>
          </a:xfrm>
          <a:custGeom>
            <a:avLst/>
            <a:gdLst>
              <a:gd name="T0" fmla="*/ 2147483647 w 282"/>
              <a:gd name="T1" fmla="*/ 0 h 2856"/>
              <a:gd name="T2" fmla="*/ 2147483647 w 282"/>
              <a:gd name="T3" fmla="*/ 0 h 2856"/>
              <a:gd name="T4" fmla="*/ 0 w 282"/>
              <a:gd name="T5" fmla="*/ 2147483647 h 2856"/>
              <a:gd name="T6" fmla="*/ 2147483647 w 282"/>
              <a:gd name="T7" fmla="*/ 2147483647 h 2856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2856"/>
              <a:gd name="T14" fmla="*/ 282 w 282"/>
              <a:gd name="T15" fmla="*/ 2856 h 2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2856">
                <a:moveTo>
                  <a:pt x="282" y="0"/>
                </a:moveTo>
                <a:lnTo>
                  <a:pt x="12" y="0"/>
                </a:lnTo>
                <a:lnTo>
                  <a:pt x="0" y="2856"/>
                </a:lnTo>
                <a:lnTo>
                  <a:pt x="212" y="285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 sz="20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83568" y="2708920"/>
            <a:ext cx="820891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dirty="0"/>
              <a:t>1. </a:t>
            </a:r>
            <a:r>
              <a:rPr lang="es-MX" dirty="0" smtClean="0">
                <a:solidFill>
                  <a:schemeClr val="tx1"/>
                </a:solidFill>
                <a:cs typeface="Times New Roman" pitchFamily="18" charset="0"/>
              </a:rPr>
              <a:t>Porcentaje de avance promedio del proceso de </a:t>
            </a:r>
            <a:r>
              <a:rPr lang="es-PE" dirty="0" smtClean="0">
                <a:solidFill>
                  <a:schemeClr val="tx1"/>
                </a:solidFill>
                <a:cs typeface="Times New Roman" pitchFamily="18" charset="0"/>
              </a:rPr>
              <a:t>Zonificación Ecológica Económica a nivel Micro en los Gobiernos Locales Provinciales seleccionados en los departamentos de Piura, Cusco, Arequipa, Puno y Madre de Dios. </a:t>
            </a:r>
            <a:endParaRPr lang="es-PE" dirty="0" smtClean="0"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3568" y="3717032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/>
            <a:r>
              <a:rPr lang="es-MX" dirty="0" smtClean="0">
                <a:solidFill>
                  <a:schemeClr val="tx1"/>
                </a:solidFill>
                <a:cs typeface="Times New Roman" pitchFamily="18" charset="0"/>
              </a:rPr>
              <a:t>2. Porcentaje de avance promedio del proceso de la Zonificación Ecológica Económica a nivel macro en los Departamentos seleccionados.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83568" y="4365104"/>
            <a:ext cx="820891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/>
            <a:endParaRPr lang="es-PE" sz="20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lvl="0" algn="just"/>
            <a:endParaRPr lang="es-PE" sz="20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lvl="0" algn="just"/>
            <a:r>
              <a:rPr lang="es-PE" dirty="0" smtClean="0">
                <a:solidFill>
                  <a:schemeClr val="tx1"/>
                </a:solidFill>
                <a:cs typeface="Times New Roman" pitchFamily="18" charset="0"/>
              </a:rPr>
              <a:t>3. Incremento del Índice promedio del Potencial Exportador (IPE) </a:t>
            </a:r>
          </a:p>
          <a:p>
            <a:pPr algn="just"/>
            <a:r>
              <a:rPr lang="es-PE" dirty="0" smtClean="0">
                <a:solidFill>
                  <a:schemeClr val="tx1"/>
                </a:solidFill>
                <a:cs typeface="Times New Roman" pitchFamily="18" charset="0"/>
              </a:rPr>
              <a:t>    Incremento de empresas que se incorporan a la Ruta Exportadora.</a:t>
            </a:r>
            <a:endParaRPr lang="es-MX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endParaRPr lang="es-MX" sz="2000" dirty="0" smtClean="0"/>
          </a:p>
          <a:p>
            <a:pPr lvl="0" algn="just"/>
            <a:endParaRPr lang="es-PE" sz="20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83568" y="5157192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spcBef>
                <a:spcPts val="38"/>
              </a:spcBef>
              <a:spcAft>
                <a:spcPts val="38"/>
              </a:spcAft>
            </a:pPr>
            <a:r>
              <a:rPr lang="es-PE" dirty="0" smtClean="0">
                <a:solidFill>
                  <a:schemeClr val="tx1"/>
                </a:solidFill>
                <a:cs typeface="Times New Roman" pitchFamily="18" charset="0"/>
              </a:rPr>
              <a:t>4. Número de procedimientos administrativos incorporados al sistema de la Ventanilla Única de Comercio Exterior (VUCE). </a:t>
            </a:r>
            <a:endParaRPr lang="es-MX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17 Abrir corchete"/>
          <p:cNvSpPr/>
          <p:nvPr/>
        </p:nvSpPr>
        <p:spPr>
          <a:xfrm>
            <a:off x="539552" y="2852936"/>
            <a:ext cx="144016" cy="2952328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611560" y="1196752"/>
            <a:ext cx="8136011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PE" sz="2400" b="1" dirty="0" smtClean="0"/>
              <a:t>Cumplimiento de metas de Indicadores de PP vinculados a la política de promoción de las exportaciones de productos ecológicos (PP 0035 y PP 0065)</a:t>
            </a:r>
            <a:endParaRPr lang="es-PE" sz="24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9512" y="6290736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+mj-lt"/>
              </a:rPr>
              <a:t>0035. Gestión Sostenible de Recursos Naturales y Diversidad Biológica. </a:t>
            </a:r>
            <a:endParaRPr lang="es-ES" sz="700" dirty="0" smtClean="0">
              <a:latin typeface="+mj-lt"/>
              <a:ea typeface="Times New Roman"/>
            </a:endParaRPr>
          </a:p>
          <a:p>
            <a:r>
              <a:rPr lang="es-ES" sz="1400" dirty="0" smtClean="0">
                <a:latin typeface="+mj-lt"/>
              </a:rPr>
              <a:t>0065: Aprovechamiento de las Oportunidades Comerciales brindadas por los Principales Socios Comerciales del Perú.</a:t>
            </a:r>
            <a:endParaRPr lang="es-MX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6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52195"/>
            <a:ext cx="503932" cy="365125"/>
          </a:xfrm>
        </p:spPr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grpSp>
        <p:nvGrpSpPr>
          <p:cNvPr id="2" name="18 Grupo"/>
          <p:cNvGrpSpPr/>
          <p:nvPr/>
        </p:nvGrpSpPr>
        <p:grpSpPr>
          <a:xfrm>
            <a:off x="-36512" y="-27384"/>
            <a:ext cx="9160755" cy="1439198"/>
            <a:chOff x="-16755" y="1916832"/>
            <a:chExt cx="9160755" cy="1439198"/>
          </a:xfrm>
        </p:grpSpPr>
        <p:pic>
          <p:nvPicPr>
            <p:cNvPr id="20" name="19 Imagen" descr="FONDO_MOD_2-01.tif"/>
            <p:cNvPicPr>
              <a:picLocks noChangeAspect="1"/>
            </p:cNvPicPr>
            <p:nvPr/>
          </p:nvPicPr>
          <p:blipFill>
            <a:blip r:embed="rId3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21" name="20 Rectángulo"/>
            <p:cNvSpPr/>
            <p:nvPr/>
          </p:nvSpPr>
          <p:spPr>
            <a:xfrm rot="270301">
              <a:off x="-16755" y="2658930"/>
              <a:ext cx="6876256" cy="6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5272323" y="5715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CONVENIOS DE APOYO PRESUPUESTARIO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9" name="Freeform 53"/>
          <p:cNvSpPr>
            <a:spLocks/>
          </p:cNvSpPr>
          <p:nvPr/>
        </p:nvSpPr>
        <p:spPr bwMode="auto">
          <a:xfrm>
            <a:off x="323528" y="1844824"/>
            <a:ext cx="288925" cy="1872208"/>
          </a:xfrm>
          <a:custGeom>
            <a:avLst/>
            <a:gdLst>
              <a:gd name="T0" fmla="*/ 2147483647 w 282"/>
              <a:gd name="T1" fmla="*/ 0 h 2856"/>
              <a:gd name="T2" fmla="*/ 2147483647 w 282"/>
              <a:gd name="T3" fmla="*/ 0 h 2856"/>
              <a:gd name="T4" fmla="*/ 0 w 282"/>
              <a:gd name="T5" fmla="*/ 2147483647 h 2856"/>
              <a:gd name="T6" fmla="*/ 2147483647 w 282"/>
              <a:gd name="T7" fmla="*/ 2147483647 h 2856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2856"/>
              <a:gd name="T14" fmla="*/ 282 w 282"/>
              <a:gd name="T15" fmla="*/ 2856 h 2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2856">
                <a:moveTo>
                  <a:pt x="282" y="0"/>
                </a:moveTo>
                <a:lnTo>
                  <a:pt x="12" y="0"/>
                </a:lnTo>
                <a:lnTo>
                  <a:pt x="0" y="2856"/>
                </a:lnTo>
                <a:lnTo>
                  <a:pt x="212" y="285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899520" y="2636912"/>
            <a:ext cx="5833064" cy="28761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dirty="0"/>
              <a:t>1. </a:t>
            </a:r>
            <a:r>
              <a:rPr lang="es-PE" dirty="0" smtClean="0">
                <a:ea typeface="Calibri"/>
                <a:cs typeface="Times New Roman"/>
              </a:rPr>
              <a:t>Superficie de cultivos alternativos asistidos (ha.)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899591" y="2996952"/>
            <a:ext cx="5832583" cy="2877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9388" indent="-179388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dirty="0"/>
              <a:t>2. </a:t>
            </a:r>
            <a:r>
              <a:rPr lang="es-PE" dirty="0" smtClean="0">
                <a:ea typeface="Calibri"/>
                <a:cs typeface="Times New Roman"/>
              </a:rPr>
              <a:t>Superficie de cultivos de coca (ha.)</a:t>
            </a:r>
            <a:endParaRPr lang="es-MX" dirty="0" smtClean="0">
              <a:ea typeface="Calibri"/>
              <a:cs typeface="Times New Roman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99592" y="3356992"/>
            <a:ext cx="5837710" cy="2877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dirty="0"/>
              <a:t>3. </a:t>
            </a:r>
            <a:r>
              <a:rPr lang="es-PE" dirty="0" smtClean="0">
                <a:ea typeface="Calibri"/>
                <a:cs typeface="Times New Roman"/>
              </a:rPr>
              <a:t>Cantidad de drogas </a:t>
            </a:r>
            <a:r>
              <a:rPr lang="es-PE" dirty="0" err="1" smtClean="0">
                <a:ea typeface="Calibri"/>
                <a:cs typeface="Times New Roman"/>
              </a:rPr>
              <a:t>cocaínicas</a:t>
            </a:r>
            <a:r>
              <a:rPr lang="es-PE" dirty="0" smtClean="0">
                <a:ea typeface="Calibri"/>
                <a:cs typeface="Times New Roman"/>
              </a:rPr>
              <a:t> decomisada (Kg CC) </a:t>
            </a:r>
            <a:endParaRPr lang="es-PE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899592" y="3717032"/>
            <a:ext cx="5837710" cy="2877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dirty="0"/>
              <a:t>4. </a:t>
            </a:r>
            <a:r>
              <a:rPr lang="es-PE" dirty="0" smtClean="0">
                <a:ea typeface="Calibri"/>
                <a:cs typeface="Times New Roman"/>
              </a:rPr>
              <a:t>Cantidad de insumos químicos incautada (Kg.)</a:t>
            </a:r>
            <a:endParaRPr lang="es-MX" dirty="0" smtClean="0">
              <a:ea typeface="Calibri"/>
              <a:cs typeface="Times New Roman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899592" y="4149327"/>
            <a:ext cx="5837710" cy="50380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90600" algn="l"/>
              </a:tabLst>
              <a:defRPr/>
            </a:pPr>
            <a:r>
              <a:rPr lang="es-PE" dirty="0"/>
              <a:t>5</a:t>
            </a:r>
            <a:r>
              <a:rPr lang="es-PE" dirty="0" smtClean="0"/>
              <a:t>. </a:t>
            </a:r>
            <a:r>
              <a:rPr lang="es-PE" dirty="0" smtClean="0">
                <a:ea typeface="Calibri"/>
                <a:cs typeface="Times New Roman"/>
              </a:rPr>
              <a:t>Proporción de escolares del nivel secundario del ámbito urbano capacitados en habilidades psicosociales</a:t>
            </a:r>
            <a:endParaRPr lang="es-PE" dirty="0">
              <a:ea typeface="Calibri"/>
              <a:cs typeface="Times New Roman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1556792"/>
            <a:ext cx="7776864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PE" sz="2000" b="1" dirty="0" smtClean="0"/>
              <a:t>Cumplimiento de metas de Indicadores priorizados de los PP vinculados con la ENLCD</a:t>
            </a:r>
            <a:endParaRPr lang="es-PE" sz="2000" b="1" dirty="0">
              <a:solidFill>
                <a:schemeClr val="tx1"/>
              </a:solidFill>
            </a:endParaRPr>
          </a:p>
        </p:txBody>
      </p:sp>
      <p:sp>
        <p:nvSpPr>
          <p:cNvPr id="23" name="22 Abrir corchete"/>
          <p:cNvSpPr/>
          <p:nvPr/>
        </p:nvSpPr>
        <p:spPr>
          <a:xfrm>
            <a:off x="755576" y="2420888"/>
            <a:ext cx="144016" cy="2376264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CuadroTexto"/>
          <p:cNvSpPr txBox="1"/>
          <p:nvPr/>
        </p:nvSpPr>
        <p:spPr>
          <a:xfrm>
            <a:off x="3707904" y="50131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627784" y="5229200"/>
            <a:ext cx="6516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/>
            <a:r>
              <a:rPr lang="es-MX" sz="1600" dirty="0" smtClean="0">
                <a:latin typeface="+mj-lt"/>
              </a:rPr>
              <a:t>Programa Presupuestales: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es-MX" sz="1600" dirty="0" smtClean="0">
                <a:latin typeface="+mj-lt"/>
              </a:rPr>
              <a:t>PP 0072 Desarrollo Alternativo Integral y Sostenible. 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es-MX" sz="1600" dirty="0" smtClean="0">
                <a:latin typeface="+mj-lt"/>
              </a:rPr>
              <a:t>PP 0074 Gestión Integrada y Efectiva del Control de Oferta de Drogas. 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es-MX" sz="1600" dirty="0" smtClean="0">
                <a:latin typeface="+mj-lt"/>
              </a:rPr>
              <a:t>PP 0051 Prevención y Tratamiento del Consumo de Drogas. 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es-MX" sz="1600" dirty="0" smtClean="0">
                <a:latin typeface="+mj-lt"/>
              </a:rPr>
              <a:t>PP 0031 Reducción del Tráfico Ilícito de Drogas.</a:t>
            </a:r>
          </a:p>
        </p:txBody>
      </p:sp>
    </p:spTree>
    <p:extLst>
      <p:ext uri="{BB962C8B-B14F-4D97-AF65-F5344CB8AC3E}">
        <p14:creationId xmlns:p14="http://schemas.microsoft.com/office/powerpoint/2010/main" val="21722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grpSp>
        <p:nvGrpSpPr>
          <p:cNvPr id="3" name="21 Grupo"/>
          <p:cNvGrpSpPr/>
          <p:nvPr/>
        </p:nvGrpSpPr>
        <p:grpSpPr>
          <a:xfrm>
            <a:off x="-16787" y="-27384"/>
            <a:ext cx="9160787" cy="1008920"/>
            <a:chOff x="-16787" y="1916832"/>
            <a:chExt cx="9160787" cy="1440352"/>
          </a:xfrm>
        </p:grpSpPr>
        <p:pic>
          <p:nvPicPr>
            <p:cNvPr id="4" name="3 Imagen" descr="FONDO_MOD_2-01.tif"/>
            <p:cNvPicPr>
              <a:picLocks noChangeAspect="1"/>
            </p:cNvPicPr>
            <p:nvPr/>
          </p:nvPicPr>
          <p:blipFill>
            <a:blip r:embed="rId2" cstate="print"/>
            <a:srcRect l="1575" r="74800"/>
            <a:stretch>
              <a:fillRect/>
            </a:stretch>
          </p:blipFill>
          <p:spPr bwMode="auto">
            <a:xfrm rot="5400000">
              <a:off x="3995936" y="-2079104"/>
              <a:ext cx="115212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</p:pic>
        <p:sp>
          <p:nvSpPr>
            <p:cNvPr id="5" name="4 Rectángulo"/>
            <p:cNvSpPr/>
            <p:nvPr/>
          </p:nvSpPr>
          <p:spPr>
            <a:xfrm rot="270301">
              <a:off x="-16787" y="2652919"/>
              <a:ext cx="6769255" cy="704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5364088" y="-1577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Proyecto “Cierre de brechas de productos priorizados del PAN – SWAP”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105273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Operación del Proyecto “Cierre de brechas de productos priorizados del PAN – SWAP”</a:t>
            </a:r>
            <a:endParaRPr lang="es-MX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67544" y="1916832"/>
            <a:ext cx="2016224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Componente 1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419872" y="1916832"/>
            <a:ext cx="2016224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Componente 2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444208" y="1916832"/>
            <a:ext cx="2016224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Componente 3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7504" y="2579420"/>
            <a:ext cx="2736304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Fortalecimiento y consolidación del programa de TMC JUNTOS para familias con hijos menores de 36 meses </a:t>
            </a:r>
          </a:p>
          <a:p>
            <a:pPr algn="ctr"/>
            <a:r>
              <a:rPr lang="es-MX" sz="1600" dirty="0" smtClean="0"/>
              <a:t>(US$5,5 millones).</a:t>
            </a:r>
            <a:endParaRPr lang="es-MX" sz="1600" dirty="0"/>
          </a:p>
        </p:txBody>
      </p:sp>
      <p:sp>
        <p:nvSpPr>
          <p:cNvPr id="18" name="17 Rectángulo"/>
          <p:cNvSpPr/>
          <p:nvPr/>
        </p:nvSpPr>
        <p:spPr>
          <a:xfrm>
            <a:off x="3131840" y="2579420"/>
            <a:ext cx="2736304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Mejora de la cobertura y calidad de la prestación de servicios preventivos básicos de salud y nutrición en las áreas de JUNTOS (US$5,5 millones).</a:t>
            </a:r>
            <a:endParaRPr lang="es-MX" sz="1600" dirty="0"/>
          </a:p>
        </p:txBody>
      </p:sp>
      <p:sp>
        <p:nvSpPr>
          <p:cNvPr id="19" name="18 Rectángulo"/>
          <p:cNvSpPr/>
          <p:nvPr/>
        </p:nvSpPr>
        <p:spPr>
          <a:xfrm>
            <a:off x="6012160" y="2492896"/>
            <a:ext cx="3024336" cy="181588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Fortalecimiento de la capacidad del Gobierno de influir en los resultados en nutrición mediante: mejora de la planificación presupuestaria y seguimiento de resultados del PAN (US$14 millones).</a:t>
            </a:r>
            <a:endParaRPr lang="es-MX" sz="1600" dirty="0"/>
          </a:p>
        </p:txBody>
      </p:sp>
      <p:sp>
        <p:nvSpPr>
          <p:cNvPr id="20" name="19 Flecha derecha"/>
          <p:cNvSpPr/>
          <p:nvPr/>
        </p:nvSpPr>
        <p:spPr>
          <a:xfrm>
            <a:off x="755576" y="4365104"/>
            <a:ext cx="7920880" cy="10801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Dirección General de Presupuesto Público (DGPP): Coordinación técnica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755576" y="5517232"/>
            <a:ext cx="7992888" cy="11521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 Unidad de coordinación de Préstamos Sectoriales –UCPS: Coordinación administrativa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7871</TotalTime>
  <Words>3420</Words>
  <Application>Microsoft Office PowerPoint</Application>
  <PresentationFormat>Presentación en pantalla (4:3)</PresentationFormat>
  <Paragraphs>625</Paragraphs>
  <Slides>41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55" baseType="lpstr">
      <vt:lpstr>MS PGothic</vt:lpstr>
      <vt:lpstr>MS PGothic</vt:lpstr>
      <vt:lpstr>Arial</vt:lpstr>
      <vt:lpstr>Arial Narrow</vt:lpstr>
      <vt:lpstr>Calibri</vt:lpstr>
      <vt:lpstr>Candara</vt:lpstr>
      <vt:lpstr>Comic Sans MS</vt:lpstr>
      <vt:lpstr>Georgia</vt:lpstr>
      <vt:lpstr>Impact</vt:lpstr>
      <vt:lpstr>Times New Roman</vt:lpstr>
      <vt:lpstr>Verdana</vt:lpstr>
      <vt:lpstr>Wingdings</vt:lpstr>
      <vt:lpstr>Tema de Office</vt:lpstr>
      <vt:lpstr>7_Tema de Office</vt:lpstr>
      <vt:lpstr>   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Definición de los Resultados para el Desembolso</vt:lpstr>
      <vt:lpstr>Definición de los Resultados para el Desembolso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Proporción de Niños menores de 3 años con CRED completo para la edad en el 20% más pobre de 9 departamentos</vt:lpstr>
      <vt:lpstr>Proporción de Niños menores de 1 año con CRED completo para la edad en 40% más pobre de 9 departamentos  </vt:lpstr>
      <vt:lpstr>Proporción de Niños menores de 1 año con CRED, vacuna, suplemento de hierro y DNI según  edad en 40% más pobre</vt:lpstr>
      <vt:lpstr>Proporción de niños de 12 y 13 meses de edad que recibieron 6 atenciones de suplemento de hierro en distritos con mas de 3000 habitantes en centros poblados amazónicos</vt:lpstr>
      <vt:lpstr>Proporción de Gestantes con exámenes de laboratorio en el primer trimestre y 4 atenciones con suplemento de hierro </vt:lpstr>
      <vt:lpstr>Proporción de Gestantes afiliadas al SIS con parto institucional </vt:lpstr>
      <vt:lpstr>Disponibilidad de equipos críticos según estándar en EESS quintil 1 y 2 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</dc:creator>
  <cp:lastModifiedBy>Nelly Huamani</cp:lastModifiedBy>
  <cp:revision>385</cp:revision>
  <cp:lastPrinted>2012-09-10T21:34:44Z</cp:lastPrinted>
  <dcterms:created xsi:type="dcterms:W3CDTF">2012-03-23T18:15:33Z</dcterms:created>
  <dcterms:modified xsi:type="dcterms:W3CDTF">2015-06-03T18:30:03Z</dcterms:modified>
</cp:coreProperties>
</file>